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saveSubsetFonts="1" autoCompressPictures="0">
  <p:sldMasterIdLst>
    <p:sldMasterId id="2147483659" r:id="rId1"/>
  </p:sldMasterIdLst>
  <p:notesMasterIdLst>
    <p:notesMasterId r:id="rId75"/>
  </p:notesMasterIdLst>
  <p:handoutMasterIdLst>
    <p:handoutMasterId r:id="rId76"/>
  </p:handoutMasterIdLst>
  <p:sldIdLst>
    <p:sldId id="302" r:id="rId2"/>
    <p:sldId id="614" r:id="rId3"/>
    <p:sldId id="303" r:id="rId4"/>
    <p:sldId id="615" r:id="rId5"/>
    <p:sldId id="535" r:id="rId6"/>
    <p:sldId id="537" r:id="rId7"/>
    <p:sldId id="524" r:id="rId8"/>
    <p:sldId id="536" r:id="rId9"/>
    <p:sldId id="375" r:id="rId10"/>
    <p:sldId id="539" r:id="rId11"/>
    <p:sldId id="540" r:id="rId12"/>
    <p:sldId id="529" r:id="rId13"/>
    <p:sldId id="525" r:id="rId14"/>
    <p:sldId id="531" r:id="rId15"/>
    <p:sldId id="544" r:id="rId16"/>
    <p:sldId id="542" r:id="rId17"/>
    <p:sldId id="545" r:id="rId18"/>
    <p:sldId id="546" r:id="rId19"/>
    <p:sldId id="541" r:id="rId20"/>
    <p:sldId id="618" r:id="rId21"/>
    <p:sldId id="534" r:id="rId22"/>
    <p:sldId id="548" r:id="rId23"/>
    <p:sldId id="616" r:id="rId24"/>
    <p:sldId id="547" r:id="rId25"/>
    <p:sldId id="530" r:id="rId26"/>
    <p:sldId id="538" r:id="rId27"/>
    <p:sldId id="608" r:id="rId28"/>
    <p:sldId id="609" r:id="rId29"/>
    <p:sldId id="610" r:id="rId30"/>
    <p:sldId id="611" r:id="rId31"/>
    <p:sldId id="612" r:id="rId32"/>
    <p:sldId id="613" r:id="rId33"/>
    <p:sldId id="549" r:id="rId34"/>
    <p:sldId id="583" r:id="rId35"/>
    <p:sldId id="584" r:id="rId36"/>
    <p:sldId id="585" r:id="rId37"/>
    <p:sldId id="586" r:id="rId38"/>
    <p:sldId id="587" r:id="rId39"/>
    <p:sldId id="588" r:id="rId40"/>
    <p:sldId id="617" r:id="rId41"/>
    <p:sldId id="589" r:id="rId42"/>
    <p:sldId id="590" r:id="rId43"/>
    <p:sldId id="591" r:id="rId44"/>
    <p:sldId id="619" r:id="rId45"/>
    <p:sldId id="551" r:id="rId46"/>
    <p:sldId id="532" r:id="rId47"/>
    <p:sldId id="582" r:id="rId48"/>
    <p:sldId id="559" r:id="rId49"/>
    <p:sldId id="592" r:id="rId50"/>
    <p:sldId id="593" r:id="rId51"/>
    <p:sldId id="594" r:id="rId52"/>
    <p:sldId id="560" r:id="rId53"/>
    <p:sldId id="561" r:id="rId54"/>
    <p:sldId id="620" r:id="rId55"/>
    <p:sldId id="595" r:id="rId56"/>
    <p:sldId id="596" r:id="rId57"/>
    <p:sldId id="597" r:id="rId58"/>
    <p:sldId id="598" r:id="rId59"/>
    <p:sldId id="599" r:id="rId60"/>
    <p:sldId id="600" r:id="rId61"/>
    <p:sldId id="601" r:id="rId62"/>
    <p:sldId id="564" r:id="rId63"/>
    <p:sldId id="602" r:id="rId64"/>
    <p:sldId id="603" r:id="rId65"/>
    <p:sldId id="604" r:id="rId66"/>
    <p:sldId id="605" r:id="rId67"/>
    <p:sldId id="606" r:id="rId68"/>
    <p:sldId id="607" r:id="rId69"/>
    <p:sldId id="569" r:id="rId70"/>
    <p:sldId id="573" r:id="rId71"/>
    <p:sldId id="570" r:id="rId72"/>
    <p:sldId id="576" r:id="rId73"/>
    <p:sldId id="298" r:id="rId74"/>
  </p:sldIdLst>
  <p:sldSz cx="9144000" cy="6858000" type="screen4x3"/>
  <p:notesSz cx="7102475" cy="9388475"/>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007CA3"/>
    <a:srgbClr val="DADA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44" autoAdjust="0"/>
    <p:restoredTop sz="89481" autoAdjust="0"/>
  </p:normalViewPr>
  <p:slideViewPr>
    <p:cSldViewPr snapToGrid="0" snapToObjects="1">
      <p:cViewPr varScale="1">
        <p:scale>
          <a:sx n="101" d="100"/>
          <a:sy n="101" d="100"/>
        </p:scale>
        <p:origin x="1389" y="54"/>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58" d="100"/>
        <a:sy n="158" d="100"/>
      </p:scale>
      <p:origin x="0" y="-45240"/>
    </p:cViewPr>
  </p:sorterViewPr>
  <p:notesViewPr>
    <p:cSldViewPr snapToGrid="0" snapToObjects="1">
      <p:cViewPr varScale="1">
        <p:scale>
          <a:sx n="55" d="100"/>
          <a:sy n="55" d="100"/>
        </p:scale>
        <p:origin x="2802" y="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sz="quarter" idx="1"/>
          </p:nvPr>
        </p:nvSpPr>
        <p:spPr>
          <a:xfrm>
            <a:off x="4023092" y="0"/>
            <a:ext cx="3077739" cy="469424"/>
          </a:xfrm>
          <a:prstGeom prst="rect">
            <a:avLst/>
          </a:prstGeom>
        </p:spPr>
        <p:txBody>
          <a:bodyPr vert="horz" lIns="94229" tIns="47114" rIns="94229" bIns="47114" rtlCol="0"/>
          <a:lstStyle>
            <a:lvl1pPr algn="r">
              <a:defRPr sz="1200"/>
            </a:lvl1pPr>
          </a:lstStyle>
          <a:p>
            <a:fld id="{2885CB01-6679-D646-ACB3-8B04B786C15F}" type="datetimeFigureOut">
              <a:rPr lang="en-US" smtClean="0"/>
              <a:t>9/27/2023</a:t>
            </a:fld>
            <a:endParaRPr lang="en-US" dirty="0"/>
          </a:p>
        </p:txBody>
      </p:sp>
      <p:sp>
        <p:nvSpPr>
          <p:cNvPr id="4" name="Footer Placeholder 3"/>
          <p:cNvSpPr>
            <a:spLocks noGrp="1"/>
          </p:cNvSpPr>
          <p:nvPr>
            <p:ph type="ftr" sz="quarter" idx="2"/>
          </p:nvPr>
        </p:nvSpPr>
        <p:spPr>
          <a:xfrm>
            <a:off x="0" y="8917422"/>
            <a:ext cx="3077739" cy="469424"/>
          </a:xfrm>
          <a:prstGeom prst="rect">
            <a:avLst/>
          </a:prstGeom>
        </p:spPr>
        <p:txBody>
          <a:bodyPr vert="horz" lIns="94229" tIns="47114" rIns="94229" bIns="47114" rtlCol="0" anchor="b"/>
          <a:lstStyle>
            <a:lvl1pPr algn="l">
              <a:defRPr sz="1200"/>
            </a:lvl1pPr>
          </a:lstStyle>
          <a:p>
            <a:endParaRPr lang="en-US" dirty="0"/>
          </a:p>
        </p:txBody>
      </p:sp>
      <p:sp>
        <p:nvSpPr>
          <p:cNvPr id="5" name="Slide Number Placeholder 4"/>
          <p:cNvSpPr>
            <a:spLocks noGrp="1"/>
          </p:cNvSpPr>
          <p:nvPr>
            <p:ph type="sldNum" sz="quarter" idx="3"/>
          </p:nvPr>
        </p:nvSpPr>
        <p:spPr>
          <a:xfrm>
            <a:off x="4023092" y="8917422"/>
            <a:ext cx="3077739" cy="469424"/>
          </a:xfrm>
          <a:prstGeom prst="rect">
            <a:avLst/>
          </a:prstGeom>
        </p:spPr>
        <p:txBody>
          <a:bodyPr vert="horz" lIns="94229" tIns="47114" rIns="94229" bIns="47114"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tiff>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jpg>
</file>

<file path=ppt/media/image40.jpg>
</file>

<file path=ppt/media/image41.jpg>
</file>

<file path=ppt/media/image42.jpg>
</file>

<file path=ppt/media/image43.jpg>
</file>

<file path=ppt/media/image44.jpg>
</file>

<file path=ppt/media/image45.jpg>
</file>

<file path=ppt/media/image46.jpg>
</file>

<file path=ppt/media/image47.jpg>
</file>

<file path=ppt/media/image48.jpg>
</file>

<file path=ppt/media/image49.png>
</file>

<file path=ppt/media/image5.jpg>
</file>

<file path=ppt/media/image50.sv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1" y="0"/>
            <a:ext cx="3077738" cy="469424"/>
          </a:xfrm>
          <a:prstGeom prst="rect">
            <a:avLst/>
          </a:prstGeom>
          <a:noFill/>
          <a:ln>
            <a:noFill/>
          </a:ln>
        </p:spPr>
        <p:txBody>
          <a:bodyPr lIns="94213" tIns="94213" rIns="94213" bIns="94213"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4023092" y="0"/>
            <a:ext cx="3077738" cy="469424"/>
          </a:xfrm>
          <a:prstGeom prst="rect">
            <a:avLst/>
          </a:prstGeom>
          <a:noFill/>
          <a:ln>
            <a:noFill/>
          </a:ln>
        </p:spPr>
        <p:txBody>
          <a:bodyPr lIns="94213" tIns="94213" rIns="94213" bIns="94213"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204913" y="704850"/>
            <a:ext cx="4692650" cy="3519488"/>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10248" y="4459526"/>
            <a:ext cx="5681979" cy="4224814"/>
          </a:xfrm>
          <a:prstGeom prst="rect">
            <a:avLst/>
          </a:prstGeom>
          <a:noFill/>
          <a:ln>
            <a:noFill/>
          </a:ln>
        </p:spPr>
        <p:txBody>
          <a:bodyPr lIns="94213" tIns="94213" rIns="94213" bIns="94213"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1" y="8917422"/>
            <a:ext cx="3077738" cy="469424"/>
          </a:xfrm>
          <a:prstGeom prst="rect">
            <a:avLst/>
          </a:prstGeom>
          <a:noFill/>
          <a:ln>
            <a:noFill/>
          </a:ln>
        </p:spPr>
        <p:txBody>
          <a:bodyPr lIns="94213" tIns="94213" rIns="94213" bIns="94213"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71145" marR="0" lvl="1" indent="0" algn="l" rtl="0">
              <a:spcBef>
                <a:spcPts val="0"/>
              </a:spcBef>
              <a:buNone/>
              <a:defRPr sz="1900" b="0" i="0" u="none" strike="noStrike" cap="none">
                <a:solidFill>
                  <a:schemeClr val="dk1"/>
                </a:solidFill>
                <a:latin typeface="Arial"/>
                <a:ea typeface="Arial"/>
                <a:cs typeface="Arial"/>
                <a:sym typeface="Arial"/>
              </a:defRPr>
            </a:lvl2pPr>
            <a:lvl3pPr marL="942289" marR="0" lvl="2" indent="0" algn="l" rtl="0">
              <a:spcBef>
                <a:spcPts val="0"/>
              </a:spcBef>
              <a:buNone/>
              <a:defRPr sz="1900" b="0" i="0" u="none" strike="noStrike" cap="none">
                <a:solidFill>
                  <a:schemeClr val="dk1"/>
                </a:solidFill>
                <a:latin typeface="Arial"/>
                <a:ea typeface="Arial"/>
                <a:cs typeface="Arial"/>
                <a:sym typeface="Arial"/>
              </a:defRPr>
            </a:lvl3pPr>
            <a:lvl4pPr marL="1413434" marR="0" lvl="3" indent="0" algn="l" rtl="0">
              <a:spcBef>
                <a:spcPts val="0"/>
              </a:spcBef>
              <a:buNone/>
              <a:defRPr sz="1900" b="0" i="0" u="none" strike="noStrike" cap="none">
                <a:solidFill>
                  <a:schemeClr val="dk1"/>
                </a:solidFill>
                <a:latin typeface="Arial"/>
                <a:ea typeface="Arial"/>
                <a:cs typeface="Arial"/>
                <a:sym typeface="Arial"/>
              </a:defRPr>
            </a:lvl4pPr>
            <a:lvl5pPr marL="1884578" marR="0" lvl="4" indent="0" algn="l" rtl="0">
              <a:spcBef>
                <a:spcPts val="0"/>
              </a:spcBef>
              <a:buNone/>
              <a:defRPr sz="1900" b="0" i="0" u="none" strike="noStrike" cap="none">
                <a:solidFill>
                  <a:schemeClr val="dk1"/>
                </a:solidFill>
                <a:latin typeface="Arial"/>
                <a:ea typeface="Arial"/>
                <a:cs typeface="Arial"/>
                <a:sym typeface="Arial"/>
              </a:defRPr>
            </a:lvl5pPr>
            <a:lvl6pPr marL="2355723" marR="0" lvl="5" indent="0" algn="l" rtl="0">
              <a:spcBef>
                <a:spcPts val="0"/>
              </a:spcBef>
              <a:buNone/>
              <a:defRPr sz="1900" b="0" i="0" u="none" strike="noStrike" cap="none">
                <a:solidFill>
                  <a:schemeClr val="dk1"/>
                </a:solidFill>
                <a:latin typeface="Arial"/>
                <a:ea typeface="Arial"/>
                <a:cs typeface="Arial"/>
                <a:sym typeface="Arial"/>
              </a:defRPr>
            </a:lvl6pPr>
            <a:lvl7pPr marL="2826868" marR="0" lvl="6" indent="0" algn="l" rtl="0">
              <a:spcBef>
                <a:spcPts val="0"/>
              </a:spcBef>
              <a:buNone/>
              <a:defRPr sz="1900" b="0" i="0" u="none" strike="noStrike" cap="none">
                <a:solidFill>
                  <a:schemeClr val="dk1"/>
                </a:solidFill>
                <a:latin typeface="Arial"/>
                <a:ea typeface="Arial"/>
                <a:cs typeface="Arial"/>
                <a:sym typeface="Arial"/>
              </a:defRPr>
            </a:lvl7pPr>
            <a:lvl8pPr marL="3298012" marR="0" lvl="7" indent="0" algn="l" rtl="0">
              <a:spcBef>
                <a:spcPts val="0"/>
              </a:spcBef>
              <a:buNone/>
              <a:defRPr sz="1900" b="0" i="0" u="none" strike="noStrike" cap="none">
                <a:solidFill>
                  <a:schemeClr val="dk1"/>
                </a:solidFill>
                <a:latin typeface="Arial"/>
                <a:ea typeface="Arial"/>
                <a:cs typeface="Arial"/>
                <a:sym typeface="Arial"/>
              </a:defRPr>
            </a:lvl8pPr>
            <a:lvl9pPr marL="3769157" marR="0" lvl="8" indent="0" algn="l" rtl="0">
              <a:spcBef>
                <a:spcPts val="0"/>
              </a:spcBef>
              <a:buNone/>
              <a:defRPr sz="19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4023092" y="8917422"/>
            <a:ext cx="3077738" cy="469424"/>
          </a:xfrm>
          <a:prstGeom prst="rect">
            <a:avLst/>
          </a:prstGeom>
          <a:noFill/>
          <a:ln>
            <a:noFill/>
          </a:ln>
        </p:spPr>
        <p:txBody>
          <a:bodyPr lIns="94213" tIns="47094" rIns="94213" bIns="47094" anchor="b" anchorCtr="0">
            <a:noAutofit/>
          </a:bodyPr>
          <a:lstStyle/>
          <a:p>
            <a:pPr algn="r">
              <a:buSzPct val="25000"/>
            </a:pPr>
            <a:fld id="{00000000-1234-1234-1234-123412341234}" type="slidenum">
              <a:rPr lang="en-US" sz="1200" smtClean="0">
                <a:solidFill>
                  <a:schemeClr val="dk1"/>
                </a:solidFill>
              </a:rPr>
              <a:pPr algn="r">
                <a:buSzPct val="25000"/>
              </a:pPr>
              <a:t>‹#›</a:t>
            </a:fld>
            <a:endParaRPr lang="en-US" sz="1200" dirty="0">
              <a:solidFill>
                <a:schemeClr val="dk1"/>
              </a:solidFil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a:solidFill>
                  <a:schemeClr val="dk1"/>
                </a:solidFill>
              </a:rPr>
              <a:pPr algn="r">
                <a:buSzPct val="25000"/>
              </a:pPr>
              <a:t>1</a:t>
            </a:fld>
            <a:endParaRPr lang="en-US" sz="1200" dirty="0">
              <a:solidFill>
                <a:schemeClr val="dk1"/>
              </a:solidFill>
            </a:endParaRPr>
          </a:p>
        </p:txBody>
      </p:sp>
    </p:spTree>
    <p:extLst>
      <p:ext uri="{BB962C8B-B14F-4D97-AF65-F5344CB8AC3E}">
        <p14:creationId xmlns:p14="http://schemas.microsoft.com/office/powerpoint/2010/main" val="26794313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12</a:t>
            </a:fld>
            <a:endParaRPr lang="en-US" sz="1200" dirty="0">
              <a:solidFill>
                <a:schemeClr val="dk1"/>
              </a:solidFill>
            </a:endParaRPr>
          </a:p>
        </p:txBody>
      </p:sp>
    </p:spTree>
    <p:extLst>
      <p:ext uri="{BB962C8B-B14F-4D97-AF65-F5344CB8AC3E}">
        <p14:creationId xmlns:p14="http://schemas.microsoft.com/office/powerpoint/2010/main" val="3621442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13</a:t>
            </a:fld>
            <a:endParaRPr lang="en-US" sz="1200" dirty="0">
              <a:solidFill>
                <a:schemeClr val="dk1"/>
              </a:solidFill>
            </a:endParaRPr>
          </a:p>
        </p:txBody>
      </p:sp>
    </p:spTree>
    <p:extLst>
      <p:ext uri="{BB962C8B-B14F-4D97-AF65-F5344CB8AC3E}">
        <p14:creationId xmlns:p14="http://schemas.microsoft.com/office/powerpoint/2010/main" val="3774895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14</a:t>
            </a:fld>
            <a:endParaRPr lang="en-US" sz="1200" dirty="0">
              <a:solidFill>
                <a:schemeClr val="dk1"/>
              </a:solidFill>
            </a:endParaRPr>
          </a:p>
        </p:txBody>
      </p:sp>
    </p:spTree>
    <p:extLst>
      <p:ext uri="{BB962C8B-B14F-4D97-AF65-F5344CB8AC3E}">
        <p14:creationId xmlns:p14="http://schemas.microsoft.com/office/powerpoint/2010/main" val="1448546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15</a:t>
            </a:fld>
            <a:endParaRPr lang="en-US" sz="1200" dirty="0">
              <a:solidFill>
                <a:schemeClr val="dk1"/>
              </a:solidFill>
            </a:endParaRPr>
          </a:p>
        </p:txBody>
      </p:sp>
    </p:spTree>
    <p:extLst>
      <p:ext uri="{BB962C8B-B14F-4D97-AF65-F5344CB8AC3E}">
        <p14:creationId xmlns:p14="http://schemas.microsoft.com/office/powerpoint/2010/main" val="40438555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16</a:t>
            </a:fld>
            <a:endParaRPr lang="en-US" sz="1200" dirty="0">
              <a:solidFill>
                <a:schemeClr val="dk1"/>
              </a:solidFill>
            </a:endParaRPr>
          </a:p>
        </p:txBody>
      </p:sp>
    </p:spTree>
    <p:extLst>
      <p:ext uri="{BB962C8B-B14F-4D97-AF65-F5344CB8AC3E}">
        <p14:creationId xmlns:p14="http://schemas.microsoft.com/office/powerpoint/2010/main" val="2952000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17</a:t>
            </a:fld>
            <a:endParaRPr lang="en-US" sz="1200" dirty="0">
              <a:solidFill>
                <a:schemeClr val="dk1"/>
              </a:solidFill>
            </a:endParaRPr>
          </a:p>
        </p:txBody>
      </p:sp>
    </p:spTree>
    <p:extLst>
      <p:ext uri="{BB962C8B-B14F-4D97-AF65-F5344CB8AC3E}">
        <p14:creationId xmlns:p14="http://schemas.microsoft.com/office/powerpoint/2010/main" val="24104219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18</a:t>
            </a:fld>
            <a:endParaRPr lang="en-US" sz="1200" dirty="0">
              <a:solidFill>
                <a:schemeClr val="dk1"/>
              </a:solidFill>
            </a:endParaRPr>
          </a:p>
        </p:txBody>
      </p:sp>
    </p:spTree>
    <p:extLst>
      <p:ext uri="{BB962C8B-B14F-4D97-AF65-F5344CB8AC3E}">
        <p14:creationId xmlns:p14="http://schemas.microsoft.com/office/powerpoint/2010/main" val="38778672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19</a:t>
            </a:fld>
            <a:endParaRPr lang="en-US" sz="1200" dirty="0">
              <a:solidFill>
                <a:schemeClr val="dk1"/>
              </a:solidFill>
            </a:endParaRPr>
          </a:p>
        </p:txBody>
      </p:sp>
    </p:spTree>
    <p:extLst>
      <p:ext uri="{BB962C8B-B14F-4D97-AF65-F5344CB8AC3E}">
        <p14:creationId xmlns:p14="http://schemas.microsoft.com/office/powerpoint/2010/main" val="27738346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20</a:t>
            </a:fld>
            <a:endParaRPr lang="en-US" sz="1200" dirty="0">
              <a:solidFill>
                <a:schemeClr val="dk1"/>
              </a:solidFill>
            </a:endParaRPr>
          </a:p>
        </p:txBody>
      </p:sp>
    </p:spTree>
    <p:extLst>
      <p:ext uri="{BB962C8B-B14F-4D97-AF65-F5344CB8AC3E}">
        <p14:creationId xmlns:p14="http://schemas.microsoft.com/office/powerpoint/2010/main" val="14985074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21</a:t>
            </a:fld>
            <a:endParaRPr lang="en-US" sz="1200" dirty="0">
              <a:solidFill>
                <a:schemeClr val="dk1"/>
              </a:solidFill>
            </a:endParaRPr>
          </a:p>
        </p:txBody>
      </p:sp>
    </p:spTree>
    <p:extLst>
      <p:ext uri="{BB962C8B-B14F-4D97-AF65-F5344CB8AC3E}">
        <p14:creationId xmlns:p14="http://schemas.microsoft.com/office/powerpoint/2010/main" val="180700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a:t>
            </a:fld>
            <a:endParaRPr lang="en-US" sz="1200" dirty="0">
              <a:solidFill>
                <a:schemeClr val="dk1"/>
              </a:solidFill>
            </a:endParaRPr>
          </a:p>
        </p:txBody>
      </p:sp>
    </p:spTree>
    <p:extLst>
      <p:ext uri="{BB962C8B-B14F-4D97-AF65-F5344CB8AC3E}">
        <p14:creationId xmlns:p14="http://schemas.microsoft.com/office/powerpoint/2010/main" val="36307985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22</a:t>
            </a:fld>
            <a:endParaRPr lang="en-US" sz="1200" dirty="0">
              <a:solidFill>
                <a:schemeClr val="dk1"/>
              </a:solidFill>
            </a:endParaRPr>
          </a:p>
        </p:txBody>
      </p:sp>
    </p:spTree>
    <p:extLst>
      <p:ext uri="{BB962C8B-B14F-4D97-AF65-F5344CB8AC3E}">
        <p14:creationId xmlns:p14="http://schemas.microsoft.com/office/powerpoint/2010/main" val="1229611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23</a:t>
            </a:fld>
            <a:endParaRPr lang="en-US" sz="1200" dirty="0">
              <a:solidFill>
                <a:schemeClr val="dk1"/>
              </a:solidFill>
            </a:endParaRPr>
          </a:p>
        </p:txBody>
      </p:sp>
    </p:spTree>
    <p:extLst>
      <p:ext uri="{BB962C8B-B14F-4D97-AF65-F5344CB8AC3E}">
        <p14:creationId xmlns:p14="http://schemas.microsoft.com/office/powerpoint/2010/main" val="1447226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24</a:t>
            </a:fld>
            <a:endParaRPr lang="en-US" sz="1200" dirty="0">
              <a:solidFill>
                <a:schemeClr val="dk1"/>
              </a:solidFill>
            </a:endParaRPr>
          </a:p>
        </p:txBody>
      </p:sp>
    </p:spTree>
    <p:extLst>
      <p:ext uri="{BB962C8B-B14F-4D97-AF65-F5344CB8AC3E}">
        <p14:creationId xmlns:p14="http://schemas.microsoft.com/office/powerpoint/2010/main" val="7518282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25</a:t>
            </a:fld>
            <a:endParaRPr lang="en-US" sz="1200" dirty="0">
              <a:solidFill>
                <a:schemeClr val="dk1"/>
              </a:solidFill>
            </a:endParaRPr>
          </a:p>
        </p:txBody>
      </p:sp>
    </p:spTree>
    <p:extLst>
      <p:ext uri="{BB962C8B-B14F-4D97-AF65-F5344CB8AC3E}">
        <p14:creationId xmlns:p14="http://schemas.microsoft.com/office/powerpoint/2010/main" val="9949611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26</a:t>
            </a:fld>
            <a:endParaRPr lang="en-US" sz="1200" dirty="0">
              <a:solidFill>
                <a:schemeClr val="dk1"/>
              </a:solidFill>
            </a:endParaRPr>
          </a:p>
        </p:txBody>
      </p:sp>
    </p:spTree>
    <p:extLst>
      <p:ext uri="{BB962C8B-B14F-4D97-AF65-F5344CB8AC3E}">
        <p14:creationId xmlns:p14="http://schemas.microsoft.com/office/powerpoint/2010/main" val="4185378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27</a:t>
            </a:fld>
            <a:endParaRPr lang="en-US" sz="1200" dirty="0">
              <a:solidFill>
                <a:schemeClr val="dk1"/>
              </a:solidFill>
            </a:endParaRPr>
          </a:p>
        </p:txBody>
      </p:sp>
    </p:spTree>
    <p:extLst>
      <p:ext uri="{BB962C8B-B14F-4D97-AF65-F5344CB8AC3E}">
        <p14:creationId xmlns:p14="http://schemas.microsoft.com/office/powerpoint/2010/main" val="19558223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28</a:t>
            </a:fld>
            <a:endParaRPr lang="en-US" sz="1200" dirty="0">
              <a:solidFill>
                <a:schemeClr val="dk1"/>
              </a:solidFill>
            </a:endParaRPr>
          </a:p>
        </p:txBody>
      </p:sp>
    </p:spTree>
    <p:extLst>
      <p:ext uri="{BB962C8B-B14F-4D97-AF65-F5344CB8AC3E}">
        <p14:creationId xmlns:p14="http://schemas.microsoft.com/office/powerpoint/2010/main" val="39864420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29</a:t>
            </a:fld>
            <a:endParaRPr lang="en-US" sz="1200" dirty="0">
              <a:solidFill>
                <a:schemeClr val="dk1"/>
              </a:solidFill>
            </a:endParaRPr>
          </a:p>
        </p:txBody>
      </p:sp>
    </p:spTree>
    <p:extLst>
      <p:ext uri="{BB962C8B-B14F-4D97-AF65-F5344CB8AC3E}">
        <p14:creationId xmlns:p14="http://schemas.microsoft.com/office/powerpoint/2010/main" val="19446308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30</a:t>
            </a:fld>
            <a:endParaRPr lang="en-US" sz="1200" dirty="0">
              <a:solidFill>
                <a:schemeClr val="dk1"/>
              </a:solidFill>
            </a:endParaRPr>
          </a:p>
        </p:txBody>
      </p:sp>
    </p:spTree>
    <p:extLst>
      <p:ext uri="{BB962C8B-B14F-4D97-AF65-F5344CB8AC3E}">
        <p14:creationId xmlns:p14="http://schemas.microsoft.com/office/powerpoint/2010/main" val="22154431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31</a:t>
            </a:fld>
            <a:endParaRPr lang="en-US" sz="1200" dirty="0">
              <a:solidFill>
                <a:schemeClr val="dk1"/>
              </a:solidFill>
            </a:endParaRPr>
          </a:p>
        </p:txBody>
      </p:sp>
    </p:spTree>
    <p:extLst>
      <p:ext uri="{BB962C8B-B14F-4D97-AF65-F5344CB8AC3E}">
        <p14:creationId xmlns:p14="http://schemas.microsoft.com/office/powerpoint/2010/main" val="1485932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a:t>
            </a:fld>
            <a:endParaRPr lang="en-US" sz="1200" dirty="0">
              <a:solidFill>
                <a:schemeClr val="dk1"/>
              </a:solidFill>
            </a:endParaRPr>
          </a:p>
        </p:txBody>
      </p:sp>
    </p:spTree>
    <p:extLst>
      <p:ext uri="{BB962C8B-B14F-4D97-AF65-F5344CB8AC3E}">
        <p14:creationId xmlns:p14="http://schemas.microsoft.com/office/powerpoint/2010/main" val="20627079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32</a:t>
            </a:fld>
            <a:endParaRPr lang="en-US" sz="1200" dirty="0">
              <a:solidFill>
                <a:schemeClr val="dk1"/>
              </a:solidFill>
            </a:endParaRPr>
          </a:p>
        </p:txBody>
      </p:sp>
    </p:spTree>
    <p:extLst>
      <p:ext uri="{BB962C8B-B14F-4D97-AF65-F5344CB8AC3E}">
        <p14:creationId xmlns:p14="http://schemas.microsoft.com/office/powerpoint/2010/main" val="13841827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33</a:t>
            </a:fld>
            <a:endParaRPr lang="en-US" sz="1200" dirty="0">
              <a:solidFill>
                <a:schemeClr val="dk1"/>
              </a:solidFill>
            </a:endParaRPr>
          </a:p>
        </p:txBody>
      </p:sp>
    </p:spTree>
    <p:extLst>
      <p:ext uri="{BB962C8B-B14F-4D97-AF65-F5344CB8AC3E}">
        <p14:creationId xmlns:p14="http://schemas.microsoft.com/office/powerpoint/2010/main" val="26776645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45</a:t>
            </a:fld>
            <a:endParaRPr lang="en-US" sz="1200" dirty="0">
              <a:solidFill>
                <a:schemeClr val="dk1"/>
              </a:solidFill>
            </a:endParaRPr>
          </a:p>
        </p:txBody>
      </p:sp>
    </p:spTree>
    <p:extLst>
      <p:ext uri="{BB962C8B-B14F-4D97-AF65-F5344CB8AC3E}">
        <p14:creationId xmlns:p14="http://schemas.microsoft.com/office/powerpoint/2010/main" val="38666493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46</a:t>
            </a:fld>
            <a:endParaRPr lang="en-US" sz="1200" dirty="0">
              <a:solidFill>
                <a:schemeClr val="dk1"/>
              </a:solidFill>
            </a:endParaRPr>
          </a:p>
        </p:txBody>
      </p:sp>
    </p:spTree>
    <p:extLst>
      <p:ext uri="{BB962C8B-B14F-4D97-AF65-F5344CB8AC3E}">
        <p14:creationId xmlns:p14="http://schemas.microsoft.com/office/powerpoint/2010/main" val="16620460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47</a:t>
            </a:fld>
            <a:endParaRPr lang="en-US" sz="1200" dirty="0">
              <a:solidFill>
                <a:schemeClr val="dk1"/>
              </a:solidFill>
            </a:endParaRPr>
          </a:p>
        </p:txBody>
      </p:sp>
    </p:spTree>
    <p:extLst>
      <p:ext uri="{BB962C8B-B14F-4D97-AF65-F5344CB8AC3E}">
        <p14:creationId xmlns:p14="http://schemas.microsoft.com/office/powerpoint/2010/main" val="4345997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48</a:t>
            </a:fld>
            <a:endParaRPr lang="en-US" sz="1200" dirty="0">
              <a:solidFill>
                <a:schemeClr val="dk1"/>
              </a:solidFill>
            </a:endParaRPr>
          </a:p>
        </p:txBody>
      </p:sp>
    </p:spTree>
    <p:extLst>
      <p:ext uri="{BB962C8B-B14F-4D97-AF65-F5344CB8AC3E}">
        <p14:creationId xmlns:p14="http://schemas.microsoft.com/office/powerpoint/2010/main" val="26360575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49</a:t>
            </a:fld>
            <a:endParaRPr lang="en-US" sz="1200" dirty="0">
              <a:solidFill>
                <a:schemeClr val="dk1"/>
              </a:solidFill>
            </a:endParaRPr>
          </a:p>
        </p:txBody>
      </p:sp>
    </p:spTree>
    <p:extLst>
      <p:ext uri="{BB962C8B-B14F-4D97-AF65-F5344CB8AC3E}">
        <p14:creationId xmlns:p14="http://schemas.microsoft.com/office/powerpoint/2010/main" val="38686571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50</a:t>
            </a:fld>
            <a:endParaRPr lang="en-US" sz="1200" dirty="0">
              <a:solidFill>
                <a:schemeClr val="dk1"/>
              </a:solidFill>
            </a:endParaRPr>
          </a:p>
        </p:txBody>
      </p:sp>
    </p:spTree>
    <p:extLst>
      <p:ext uri="{BB962C8B-B14F-4D97-AF65-F5344CB8AC3E}">
        <p14:creationId xmlns:p14="http://schemas.microsoft.com/office/powerpoint/2010/main" val="139689810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51</a:t>
            </a:fld>
            <a:endParaRPr lang="en-US" sz="1200" dirty="0">
              <a:solidFill>
                <a:schemeClr val="dk1"/>
              </a:solidFill>
            </a:endParaRPr>
          </a:p>
        </p:txBody>
      </p:sp>
    </p:spTree>
    <p:extLst>
      <p:ext uri="{BB962C8B-B14F-4D97-AF65-F5344CB8AC3E}">
        <p14:creationId xmlns:p14="http://schemas.microsoft.com/office/powerpoint/2010/main" val="216362086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52</a:t>
            </a:fld>
            <a:endParaRPr lang="en-US" sz="1200" dirty="0">
              <a:solidFill>
                <a:schemeClr val="dk1"/>
              </a:solidFill>
            </a:endParaRPr>
          </a:p>
        </p:txBody>
      </p:sp>
    </p:spTree>
    <p:extLst>
      <p:ext uri="{BB962C8B-B14F-4D97-AF65-F5344CB8AC3E}">
        <p14:creationId xmlns:p14="http://schemas.microsoft.com/office/powerpoint/2010/main" val="3073815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a:t>
            </a:fld>
            <a:endParaRPr lang="en-US" sz="1200" dirty="0">
              <a:solidFill>
                <a:schemeClr val="dk1"/>
              </a:solidFill>
            </a:endParaRPr>
          </a:p>
        </p:txBody>
      </p:sp>
    </p:spTree>
    <p:extLst>
      <p:ext uri="{BB962C8B-B14F-4D97-AF65-F5344CB8AC3E}">
        <p14:creationId xmlns:p14="http://schemas.microsoft.com/office/powerpoint/2010/main" val="96933163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53</a:t>
            </a:fld>
            <a:endParaRPr lang="en-US" sz="1200" dirty="0">
              <a:solidFill>
                <a:schemeClr val="dk1"/>
              </a:solidFill>
            </a:endParaRPr>
          </a:p>
        </p:txBody>
      </p:sp>
    </p:spTree>
    <p:extLst>
      <p:ext uri="{BB962C8B-B14F-4D97-AF65-F5344CB8AC3E}">
        <p14:creationId xmlns:p14="http://schemas.microsoft.com/office/powerpoint/2010/main" val="347696166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55</a:t>
            </a:fld>
            <a:endParaRPr lang="en-US" sz="1200" dirty="0">
              <a:solidFill>
                <a:schemeClr val="dk1"/>
              </a:solidFill>
            </a:endParaRPr>
          </a:p>
        </p:txBody>
      </p:sp>
    </p:spTree>
    <p:extLst>
      <p:ext uri="{BB962C8B-B14F-4D97-AF65-F5344CB8AC3E}">
        <p14:creationId xmlns:p14="http://schemas.microsoft.com/office/powerpoint/2010/main" val="714705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56</a:t>
            </a:fld>
            <a:endParaRPr lang="en-US" sz="1200" dirty="0">
              <a:solidFill>
                <a:schemeClr val="dk1"/>
              </a:solidFill>
            </a:endParaRPr>
          </a:p>
        </p:txBody>
      </p:sp>
    </p:spTree>
    <p:extLst>
      <p:ext uri="{BB962C8B-B14F-4D97-AF65-F5344CB8AC3E}">
        <p14:creationId xmlns:p14="http://schemas.microsoft.com/office/powerpoint/2010/main" val="9105592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57</a:t>
            </a:fld>
            <a:endParaRPr lang="en-US" sz="1200" dirty="0">
              <a:solidFill>
                <a:schemeClr val="dk1"/>
              </a:solidFill>
            </a:endParaRPr>
          </a:p>
        </p:txBody>
      </p:sp>
    </p:spTree>
    <p:extLst>
      <p:ext uri="{BB962C8B-B14F-4D97-AF65-F5344CB8AC3E}">
        <p14:creationId xmlns:p14="http://schemas.microsoft.com/office/powerpoint/2010/main" val="272252999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58</a:t>
            </a:fld>
            <a:endParaRPr lang="en-US" sz="1200" dirty="0">
              <a:solidFill>
                <a:schemeClr val="dk1"/>
              </a:solidFill>
            </a:endParaRPr>
          </a:p>
        </p:txBody>
      </p:sp>
    </p:spTree>
    <p:extLst>
      <p:ext uri="{BB962C8B-B14F-4D97-AF65-F5344CB8AC3E}">
        <p14:creationId xmlns:p14="http://schemas.microsoft.com/office/powerpoint/2010/main" val="3322689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59</a:t>
            </a:fld>
            <a:endParaRPr lang="en-US" sz="1200" dirty="0">
              <a:solidFill>
                <a:schemeClr val="dk1"/>
              </a:solidFill>
            </a:endParaRPr>
          </a:p>
        </p:txBody>
      </p:sp>
    </p:spTree>
    <p:extLst>
      <p:ext uri="{BB962C8B-B14F-4D97-AF65-F5344CB8AC3E}">
        <p14:creationId xmlns:p14="http://schemas.microsoft.com/office/powerpoint/2010/main" val="19083563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60</a:t>
            </a:fld>
            <a:endParaRPr lang="en-US" sz="1200" dirty="0">
              <a:solidFill>
                <a:schemeClr val="dk1"/>
              </a:solidFill>
            </a:endParaRPr>
          </a:p>
        </p:txBody>
      </p:sp>
    </p:spTree>
    <p:extLst>
      <p:ext uri="{BB962C8B-B14F-4D97-AF65-F5344CB8AC3E}">
        <p14:creationId xmlns:p14="http://schemas.microsoft.com/office/powerpoint/2010/main" val="2651880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61</a:t>
            </a:fld>
            <a:endParaRPr lang="en-US" sz="1200" dirty="0">
              <a:solidFill>
                <a:schemeClr val="dk1"/>
              </a:solidFill>
            </a:endParaRPr>
          </a:p>
        </p:txBody>
      </p:sp>
    </p:spTree>
    <p:extLst>
      <p:ext uri="{BB962C8B-B14F-4D97-AF65-F5344CB8AC3E}">
        <p14:creationId xmlns:p14="http://schemas.microsoft.com/office/powerpoint/2010/main" val="26566907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62</a:t>
            </a:fld>
            <a:endParaRPr lang="en-US" sz="1200" dirty="0">
              <a:solidFill>
                <a:schemeClr val="dk1"/>
              </a:solidFill>
            </a:endParaRPr>
          </a:p>
        </p:txBody>
      </p:sp>
    </p:spTree>
    <p:extLst>
      <p:ext uri="{BB962C8B-B14F-4D97-AF65-F5344CB8AC3E}">
        <p14:creationId xmlns:p14="http://schemas.microsoft.com/office/powerpoint/2010/main" val="394081116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63</a:t>
            </a:fld>
            <a:endParaRPr lang="en-US" sz="1200" dirty="0">
              <a:solidFill>
                <a:schemeClr val="dk1"/>
              </a:solidFill>
            </a:endParaRPr>
          </a:p>
        </p:txBody>
      </p:sp>
    </p:spTree>
    <p:extLst>
      <p:ext uri="{BB962C8B-B14F-4D97-AF65-F5344CB8AC3E}">
        <p14:creationId xmlns:p14="http://schemas.microsoft.com/office/powerpoint/2010/main" val="2948100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7</a:t>
            </a:fld>
            <a:endParaRPr lang="en-US" sz="1200" dirty="0">
              <a:solidFill>
                <a:schemeClr val="dk1"/>
              </a:solidFill>
            </a:endParaRPr>
          </a:p>
        </p:txBody>
      </p:sp>
    </p:spTree>
    <p:extLst>
      <p:ext uri="{BB962C8B-B14F-4D97-AF65-F5344CB8AC3E}">
        <p14:creationId xmlns:p14="http://schemas.microsoft.com/office/powerpoint/2010/main" val="151971597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64</a:t>
            </a:fld>
            <a:endParaRPr lang="en-US" sz="1200" dirty="0">
              <a:solidFill>
                <a:schemeClr val="dk1"/>
              </a:solidFill>
            </a:endParaRPr>
          </a:p>
        </p:txBody>
      </p:sp>
    </p:spTree>
    <p:extLst>
      <p:ext uri="{BB962C8B-B14F-4D97-AF65-F5344CB8AC3E}">
        <p14:creationId xmlns:p14="http://schemas.microsoft.com/office/powerpoint/2010/main" val="33825921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65</a:t>
            </a:fld>
            <a:endParaRPr lang="en-US" sz="1200" dirty="0">
              <a:solidFill>
                <a:schemeClr val="dk1"/>
              </a:solidFill>
            </a:endParaRPr>
          </a:p>
        </p:txBody>
      </p:sp>
    </p:spTree>
    <p:extLst>
      <p:ext uri="{BB962C8B-B14F-4D97-AF65-F5344CB8AC3E}">
        <p14:creationId xmlns:p14="http://schemas.microsoft.com/office/powerpoint/2010/main" val="404701395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66</a:t>
            </a:fld>
            <a:endParaRPr lang="en-US" sz="1200" dirty="0">
              <a:solidFill>
                <a:schemeClr val="dk1"/>
              </a:solidFill>
            </a:endParaRPr>
          </a:p>
        </p:txBody>
      </p:sp>
    </p:spTree>
    <p:extLst>
      <p:ext uri="{BB962C8B-B14F-4D97-AF65-F5344CB8AC3E}">
        <p14:creationId xmlns:p14="http://schemas.microsoft.com/office/powerpoint/2010/main" val="169027220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67</a:t>
            </a:fld>
            <a:endParaRPr lang="en-US" sz="1200" dirty="0">
              <a:solidFill>
                <a:schemeClr val="dk1"/>
              </a:solidFill>
            </a:endParaRPr>
          </a:p>
        </p:txBody>
      </p:sp>
    </p:spTree>
    <p:extLst>
      <p:ext uri="{BB962C8B-B14F-4D97-AF65-F5344CB8AC3E}">
        <p14:creationId xmlns:p14="http://schemas.microsoft.com/office/powerpoint/2010/main" val="77642214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68</a:t>
            </a:fld>
            <a:endParaRPr lang="en-US" sz="1200" dirty="0">
              <a:solidFill>
                <a:schemeClr val="dk1"/>
              </a:solidFill>
            </a:endParaRPr>
          </a:p>
        </p:txBody>
      </p:sp>
    </p:spTree>
    <p:extLst>
      <p:ext uri="{BB962C8B-B14F-4D97-AF65-F5344CB8AC3E}">
        <p14:creationId xmlns:p14="http://schemas.microsoft.com/office/powerpoint/2010/main" val="223574779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69</a:t>
            </a:fld>
            <a:endParaRPr lang="en-US" sz="1200" dirty="0"/>
          </a:p>
        </p:txBody>
      </p:sp>
    </p:spTree>
    <p:extLst>
      <p:ext uri="{BB962C8B-B14F-4D97-AF65-F5344CB8AC3E}">
        <p14:creationId xmlns:p14="http://schemas.microsoft.com/office/powerpoint/2010/main" val="287614865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70</a:t>
            </a:fld>
            <a:endParaRPr lang="en-US" sz="1200" dirty="0"/>
          </a:p>
        </p:txBody>
      </p:sp>
    </p:spTree>
    <p:extLst>
      <p:ext uri="{BB962C8B-B14F-4D97-AF65-F5344CB8AC3E}">
        <p14:creationId xmlns:p14="http://schemas.microsoft.com/office/powerpoint/2010/main" val="205423194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71</a:t>
            </a:fld>
            <a:endParaRPr lang="en-US" sz="1200" dirty="0"/>
          </a:p>
        </p:txBody>
      </p:sp>
    </p:spTree>
    <p:extLst>
      <p:ext uri="{BB962C8B-B14F-4D97-AF65-F5344CB8AC3E}">
        <p14:creationId xmlns:p14="http://schemas.microsoft.com/office/powerpoint/2010/main" val="273454432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pPr algn="r">
                <a:buSzPct val="25000"/>
              </a:pPr>
              <a:t>72</a:t>
            </a:fld>
            <a:endParaRPr lang="en-US" sz="1200" dirty="0"/>
          </a:p>
        </p:txBody>
      </p:sp>
    </p:spTree>
    <p:extLst>
      <p:ext uri="{BB962C8B-B14F-4D97-AF65-F5344CB8AC3E}">
        <p14:creationId xmlns:p14="http://schemas.microsoft.com/office/powerpoint/2010/main" val="35147851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204913" y="704850"/>
            <a:ext cx="4692650" cy="3519488"/>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710248" y="4459526"/>
            <a:ext cx="5681980" cy="4224814"/>
          </a:xfrm>
          <a:prstGeom prst="rect">
            <a:avLst/>
          </a:prstGeom>
        </p:spPr>
        <p:txBody>
          <a:bodyPr lIns="94213" tIns="94213" rIns="94213" bIns="94213" anchor="t" anchorCtr="0">
            <a:noAutofit/>
          </a:bodyPr>
          <a:lstStyle/>
          <a:p>
            <a:endParaRPr dirty="0"/>
          </a:p>
        </p:txBody>
      </p:sp>
      <p:sp>
        <p:nvSpPr>
          <p:cNvPr id="383" name="Shape 383"/>
          <p:cNvSpPr txBox="1">
            <a:spLocks noGrp="1"/>
          </p:cNvSpPr>
          <p:nvPr>
            <p:ph type="sldNum" idx="12"/>
          </p:nvPr>
        </p:nvSpPr>
        <p:spPr>
          <a:xfrm>
            <a:off x="4023091" y="8917422"/>
            <a:ext cx="3077739" cy="469424"/>
          </a:xfrm>
          <a:prstGeom prst="rect">
            <a:avLst/>
          </a:prstGeom>
        </p:spPr>
        <p:txBody>
          <a:bodyPr lIns="94213" tIns="47094" rIns="94213" bIns="47094" anchor="b" anchorCtr="0">
            <a:noAutofit/>
          </a:bodyPr>
          <a:lstStyle/>
          <a:p>
            <a:pPr>
              <a:buClr>
                <a:srgbClr val="000000"/>
              </a:buClr>
              <a:buSzPct val="25000"/>
            </a:pPr>
            <a:fld id="{00000000-1234-1234-1234-123412341234}" type="slidenum">
              <a:rPr lang="en-US"/>
              <a:pPr>
                <a:buClr>
                  <a:srgbClr val="000000"/>
                </a:buClr>
                <a:buSzPct val="25000"/>
              </a:pPr>
              <a:t>73</a:t>
            </a:fld>
            <a:endParaRPr lang="en-US" dirty="0"/>
          </a:p>
        </p:txBody>
      </p:sp>
    </p:spTree>
    <p:extLst>
      <p:ext uri="{BB962C8B-B14F-4D97-AF65-F5344CB8AC3E}">
        <p14:creationId xmlns:p14="http://schemas.microsoft.com/office/powerpoint/2010/main" val="22363505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8</a:t>
            </a:fld>
            <a:endParaRPr lang="en-US" sz="1200" dirty="0">
              <a:solidFill>
                <a:schemeClr val="dk1"/>
              </a:solidFill>
            </a:endParaRPr>
          </a:p>
        </p:txBody>
      </p:sp>
    </p:spTree>
    <p:extLst>
      <p:ext uri="{BB962C8B-B14F-4D97-AF65-F5344CB8AC3E}">
        <p14:creationId xmlns:p14="http://schemas.microsoft.com/office/powerpoint/2010/main" val="516801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9</a:t>
            </a:fld>
            <a:endParaRPr lang="en-US" sz="1200" dirty="0">
              <a:solidFill>
                <a:schemeClr val="dk1"/>
              </a:solidFill>
            </a:endParaRPr>
          </a:p>
        </p:txBody>
      </p:sp>
    </p:spTree>
    <p:extLst>
      <p:ext uri="{BB962C8B-B14F-4D97-AF65-F5344CB8AC3E}">
        <p14:creationId xmlns:p14="http://schemas.microsoft.com/office/powerpoint/2010/main" val="23245682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10</a:t>
            </a:fld>
            <a:endParaRPr lang="en-US" sz="1200" dirty="0">
              <a:solidFill>
                <a:schemeClr val="dk1"/>
              </a:solidFill>
            </a:endParaRPr>
          </a:p>
        </p:txBody>
      </p:sp>
    </p:spTree>
    <p:extLst>
      <p:ext uri="{BB962C8B-B14F-4D97-AF65-F5344CB8AC3E}">
        <p14:creationId xmlns:p14="http://schemas.microsoft.com/office/powerpoint/2010/main" val="42858288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US" sz="1200" smtClean="0">
                <a:solidFill>
                  <a:schemeClr val="dk1"/>
                </a:solidFill>
              </a:rPr>
              <a:pPr algn="r">
                <a:buSzPct val="25000"/>
              </a:pPr>
              <a:t>11</a:t>
            </a:fld>
            <a:endParaRPr lang="en-US" sz="1200" dirty="0">
              <a:solidFill>
                <a:schemeClr val="dk1"/>
              </a:solidFill>
            </a:endParaRPr>
          </a:p>
        </p:txBody>
      </p:sp>
    </p:spTree>
    <p:extLst>
      <p:ext uri="{BB962C8B-B14F-4D97-AF65-F5344CB8AC3E}">
        <p14:creationId xmlns:p14="http://schemas.microsoft.com/office/powerpoint/2010/main" val="8173583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100" b="0" i="0" u="none" strike="noStrike" kern="0" cap="none" spc="0" normalizeH="0" baseline="0" noProof="0" dirty="0">
              <a:ln>
                <a:noFill/>
              </a:ln>
              <a:solidFill>
                <a:srgbClr val="000000"/>
              </a:solidFill>
              <a:effectLst/>
              <a:uLnTx/>
              <a:uFillTx/>
              <a:latin typeface="Arial"/>
              <a:cs typeface="Arial"/>
              <a:sym typeface="Arial"/>
            </a:endParaRPr>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3615053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091D3-E16C-46AB-9A90-0F52CA812534}"/>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957388"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22325" y="2643044"/>
            <a:ext cx="1957388"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22325" y="3613151"/>
            <a:ext cx="1957388"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6729412" y="1681163"/>
            <a:ext cx="1957388"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6729413" y="2651910"/>
            <a:ext cx="1957387"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6729413" y="3613151"/>
            <a:ext cx="1957387" cy="627063"/>
          </a:xfrm>
        </p:spPr>
        <p:txBody>
          <a:bodyPr/>
          <a:lstStyle>
            <a:lvl1pPr marL="101600" indent="0">
              <a:buNone/>
              <a:defRPr/>
            </a:lvl1pPr>
          </a:lstStyle>
          <a:p>
            <a:pPr lvl="0"/>
            <a:r>
              <a:rPr lang="en-US" dirty="0"/>
              <a:t>Label 6</a:t>
            </a:r>
          </a:p>
        </p:txBody>
      </p:sp>
      <p:sp>
        <p:nvSpPr>
          <p:cNvPr id="5" name="Footer Placeholder 4">
            <a:extLst>
              <a:ext uri="{FF2B5EF4-FFF2-40B4-BE49-F238E27FC236}">
                <a16:creationId xmlns:a16="http://schemas.microsoft.com/office/drawing/2014/main" id="{237B7866-709E-4B26-BCD7-5CF284C134CA}"/>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Tree>
    <p:extLst>
      <p:ext uri="{BB962C8B-B14F-4D97-AF65-F5344CB8AC3E}">
        <p14:creationId xmlns:p14="http://schemas.microsoft.com/office/powerpoint/2010/main" val="2027899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5" name="Footer Placeholder 4">
            <a:extLst>
              <a:ext uri="{FF2B5EF4-FFF2-40B4-BE49-F238E27FC236}">
                <a16:creationId xmlns:a16="http://schemas.microsoft.com/office/drawing/2014/main" id="{E2476705-5AD3-4E05-9DCF-CA01EBF96B12}"/>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Tree>
    <p:extLst>
      <p:ext uri="{BB962C8B-B14F-4D97-AF65-F5344CB8AC3E}">
        <p14:creationId xmlns:p14="http://schemas.microsoft.com/office/powerpoint/2010/main" val="6487214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20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US" dirty="0"/>
          </a:p>
          <a:p>
            <a:pPr lvl="1"/>
            <a:endParaRPr lang="en-US" sz="2000" dirty="0"/>
          </a:p>
          <a:p>
            <a:pPr lvl="2"/>
            <a:endParaRPr lang="en-US" dirty="0"/>
          </a:p>
          <a:p>
            <a:pPr lvl="1"/>
            <a:endParaRPr lang="en-US" dirty="0"/>
          </a:p>
          <a:p>
            <a:pPr lvl="2"/>
            <a:endParaRPr dirty="0"/>
          </a:p>
        </p:txBody>
      </p:sp>
      <p:sp>
        <p:nvSpPr>
          <p:cNvPr id="27" name="Shape 27"/>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14600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p>
            <a:pPr lvl="0"/>
            <a:r>
              <a:rPr lang="en-US" dirty="0"/>
              <a:t>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3" name="Picture Placeholder 2">
            <a:extLst>
              <a:ext uri="{FF2B5EF4-FFF2-40B4-BE49-F238E27FC236}">
                <a16:creationId xmlns:a16="http://schemas.microsoft.com/office/drawing/2014/main" id="{0321E090-1CF7-424F-AB1C-A74C4C5178D1}"/>
              </a:ext>
            </a:extLst>
          </p:cNvPr>
          <p:cNvSpPr>
            <a:spLocks noGrp="1"/>
          </p:cNvSpPr>
          <p:nvPr>
            <p:ph type="pic" sz="quarter" idx="13"/>
          </p:nvPr>
        </p:nvSpPr>
        <p:spPr>
          <a:xfrm>
            <a:off x="457200" y="1600200"/>
            <a:ext cx="4360863" cy="4565650"/>
          </a:xfrm>
        </p:spPr>
        <p:txBody>
          <a:bodyPr/>
          <a:lstStyle/>
          <a:p>
            <a:endParaRPr lang="en-US" dirty="0"/>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Tree>
    <p:extLst>
      <p:ext uri="{BB962C8B-B14F-4D97-AF65-F5344CB8AC3E}">
        <p14:creationId xmlns:p14="http://schemas.microsoft.com/office/powerpoint/2010/main" val="1885097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Figure + Captio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p:nvPr>
        </p:nvSpPr>
        <p:spPr>
          <a:xfrm>
            <a:off x="457200" y="1481138"/>
            <a:ext cx="4484688" cy="4408487"/>
          </a:xfrm>
        </p:spPr>
        <p:txBody>
          <a:bodyPr/>
          <a:lstStyle/>
          <a:p>
            <a:pPr lvl="0"/>
            <a:r>
              <a:rPr lang="en-US" dirty="0"/>
              <a:t>Edit Master text styles</a:t>
            </a:r>
          </a:p>
        </p:txBody>
      </p:sp>
      <p:sp>
        <p:nvSpPr>
          <p:cNvPr id="9" name="Picture Placeholder 8">
            <a:extLst>
              <a:ext uri="{FF2B5EF4-FFF2-40B4-BE49-F238E27FC236}">
                <a16:creationId xmlns:a16="http://schemas.microsoft.com/office/drawing/2014/main" id="{F95A3C12-C176-4C2E-9820-6A6035C43AF5}"/>
              </a:ext>
            </a:extLst>
          </p:cNvPr>
          <p:cNvSpPr>
            <a:spLocks noGrp="1"/>
          </p:cNvSpPr>
          <p:nvPr>
            <p:ph type="pic" sz="quarter" idx="14"/>
          </p:nvPr>
        </p:nvSpPr>
        <p:spPr>
          <a:xfrm>
            <a:off x="5192713" y="1481138"/>
            <a:ext cx="3592512" cy="3754437"/>
          </a:xfrm>
        </p:spPr>
        <p:txBody>
          <a:bodyPr/>
          <a:lstStyle/>
          <a:p>
            <a:endParaRPr lang="en-US" dirty="0"/>
          </a:p>
        </p:txBody>
      </p:sp>
      <p:sp>
        <p:nvSpPr>
          <p:cNvPr id="11" name="Text Placeholder 10">
            <a:extLst>
              <a:ext uri="{FF2B5EF4-FFF2-40B4-BE49-F238E27FC236}">
                <a16:creationId xmlns:a16="http://schemas.microsoft.com/office/drawing/2014/main" id="{F059F1CC-D06F-4B10-B166-6D6F2C786A37}"/>
              </a:ext>
            </a:extLst>
          </p:cNvPr>
          <p:cNvSpPr>
            <a:spLocks noGrp="1"/>
          </p:cNvSpPr>
          <p:nvPr>
            <p:ph type="body" sz="quarter" idx="15" hasCustomPrompt="1"/>
          </p:nvPr>
        </p:nvSpPr>
        <p:spPr>
          <a:xfrm>
            <a:off x="5192713" y="5399088"/>
            <a:ext cx="3592512" cy="490537"/>
          </a:xfrm>
        </p:spPr>
        <p:txBody>
          <a:bodyPr/>
          <a:lstStyle>
            <a:lvl1pPr marL="101600" indent="0">
              <a:buNone/>
              <a:defRPr sz="1200"/>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5" name="Footer Placeholder 4">
            <a:extLst>
              <a:ext uri="{FF2B5EF4-FFF2-40B4-BE49-F238E27FC236}">
                <a16:creationId xmlns:a16="http://schemas.microsoft.com/office/drawing/2014/main" id="{A6FA6EBD-95B8-4957-AE05-FC01EF65059B}"/>
              </a:ext>
            </a:extLst>
          </p:cNvPr>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1660428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hasCustomPrompt="1"/>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63" name="Shape 63"/>
          <p:cNvSpPr txBox="1">
            <a:spLocks noGrp="1"/>
          </p:cNvSpPr>
          <p:nvPr>
            <p:ph type="body" idx="1" hasCustomPrompt="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r>
              <a:rPr lang="en-US" dirty="0"/>
              <a:t>Click to add Learning Objective(s)</a:t>
            </a:r>
            <a:endParaRPr dirty="0"/>
          </a:p>
        </p:txBody>
      </p:sp>
      <p:sp>
        <p:nvSpPr>
          <p:cNvPr id="64" name="Shape 64"/>
          <p:cNvSpPr txBox="1">
            <a:spLocks noGrp="1"/>
          </p:cNvSpPr>
          <p:nvPr>
            <p:ph type="body" idx="2"/>
          </p:nvPr>
        </p:nvSpPr>
        <p:spPr>
          <a:xfrm>
            <a:off x="457200" y="1358678"/>
            <a:ext cx="8229600" cy="4767485"/>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20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US" dirty="0"/>
          </a:p>
          <a:p>
            <a:pPr lvl="1"/>
            <a:endParaRPr lang="en-US" sz="2000" dirty="0"/>
          </a:p>
          <a:p>
            <a:pPr lvl="2"/>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4">
            <a:alphaModFix/>
          </a:blip>
          <a:srcRect/>
          <a:stretch/>
        </p:blipFill>
        <p:spPr>
          <a:xfrm>
            <a:off x="443972" y="6429709"/>
            <a:ext cx="917999" cy="279914"/>
          </a:xfrm>
          <a:prstGeom prst="rect">
            <a:avLst/>
          </a:prstGeom>
          <a:noFill/>
          <a:ln>
            <a:noFill/>
          </a:ln>
        </p:spPr>
      </p:pic>
      <p:sp>
        <p:nvSpPr>
          <p:cNvPr id="16" name="Shape 16"/>
          <p:cNvSpPr txBox="1"/>
          <p:nvPr/>
        </p:nvSpPr>
        <p:spPr>
          <a:xfrm>
            <a:off x="1600200" y="6429344"/>
            <a:ext cx="7162799" cy="200054"/>
          </a:xfrm>
          <a:prstGeom prst="rect">
            <a:avLst/>
          </a:prstGeom>
          <a:noFill/>
          <a:ln>
            <a:noFill/>
          </a:ln>
        </p:spPr>
        <p:txBody>
          <a:bodyPr lIns="91425" tIns="45700" rIns="91425" bIns="45700" anchor="t"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2020, 2011, 2003 Pearson Education, Inc. All Rights Reserved</a:t>
            </a:r>
          </a:p>
        </p:txBody>
      </p:sp>
      <p:sp>
        <p:nvSpPr>
          <p:cNvPr id="2" name="Footer Placeholder 1">
            <a:extLst>
              <a:ext uri="{FF2B5EF4-FFF2-40B4-BE49-F238E27FC236}">
                <a16:creationId xmlns:a16="http://schemas.microsoft.com/office/drawing/2014/main" id="{7B8A108E-B0AF-4869-B5B8-3D3BB7BC725E}"/>
              </a:ext>
            </a:extLst>
          </p:cNvPr>
          <p:cNvSpPr>
            <a:spLocks noGrp="1"/>
          </p:cNvSpPr>
          <p:nvPr>
            <p:ph type="ftr" sz="quarter" idx="3"/>
          </p:nvPr>
        </p:nvSpPr>
        <p:spPr>
          <a:xfrm>
            <a:off x="457200" y="6028611"/>
            <a:ext cx="8229600" cy="200549"/>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Tree>
  </p:cSld>
  <p:clrMap bg1="lt1" tx1="dk1" bg2="dk2" tx2="lt2" accent1="accent1" accent2="accent2" accent3="accent3" accent4="accent4" accent5="accent5" accent6="accent6" hlink="hlink" folHlink="folHlink"/>
  <p:sldLayoutIdLst>
    <p:sldLayoutId id="2147483676" r:id="rId1"/>
    <p:sldLayoutId id="2147483675" r:id="rId2"/>
    <p:sldLayoutId id="2147483650" r:id="rId3"/>
    <p:sldLayoutId id="2147483651" r:id="rId4"/>
    <p:sldLayoutId id="2147483671" r:id="rId5"/>
    <p:sldLayoutId id="2147483673" r:id="rId6"/>
    <p:sldLayoutId id="2147483654" r:id="rId7"/>
    <p:sldLayoutId id="2147483655" r:id="rId8"/>
    <p:sldLayoutId id="2147483656" r:id="rId9"/>
    <p:sldLayoutId id="2147483670" r:id="rId10"/>
    <p:sldLayoutId id="2147483669" r:id="rId11"/>
    <p:sldLayoutId id="214748365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9.xml"/><Relationship Id="rId1" Type="http://schemas.openxmlformats.org/officeDocument/2006/relationships/slideLayout" Target="../slideLayouts/slideLayout3.xml"/><Relationship Id="rId4" Type="http://schemas.openxmlformats.org/officeDocument/2006/relationships/image" Target="../media/image50.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A87E256-A566-4CB4-B641-73EBACC55A95}"/>
              </a:ext>
            </a:extLst>
          </p:cNvPr>
          <p:cNvSpPr>
            <a:spLocks noGrp="1"/>
          </p:cNvSpPr>
          <p:nvPr>
            <p:ph type="body" idx="2"/>
          </p:nvPr>
        </p:nvSpPr>
        <p:spPr>
          <a:xfrm>
            <a:off x="5660572" y="1600200"/>
            <a:ext cx="3657600" cy="1600198"/>
          </a:xfrm>
        </p:spPr>
        <p:txBody>
          <a:bodyPr/>
          <a:lstStyle/>
          <a:p>
            <a:pPr>
              <a:buNone/>
            </a:pPr>
            <a:r>
              <a:rPr lang="en-US" sz="3200" dirty="0"/>
              <a:t>Chapter 3</a:t>
            </a:r>
            <a:endParaRPr lang="en-US" sz="2400" dirty="0"/>
          </a:p>
        </p:txBody>
      </p:sp>
      <p:sp>
        <p:nvSpPr>
          <p:cNvPr id="6" name="Text Placeholder 5">
            <a:extLst>
              <a:ext uri="{FF2B5EF4-FFF2-40B4-BE49-F238E27FC236}">
                <a16:creationId xmlns:a16="http://schemas.microsoft.com/office/drawing/2014/main" id="{D3C8E927-6A88-4110-B036-45D6D3C38241}"/>
              </a:ext>
            </a:extLst>
          </p:cNvPr>
          <p:cNvSpPr>
            <a:spLocks noGrp="1"/>
          </p:cNvSpPr>
          <p:nvPr>
            <p:ph type="body" idx="3"/>
          </p:nvPr>
        </p:nvSpPr>
        <p:spPr>
          <a:xfrm>
            <a:off x="5660572" y="3200398"/>
            <a:ext cx="3657600" cy="2925763"/>
          </a:xfrm>
        </p:spPr>
        <p:txBody>
          <a:bodyPr/>
          <a:lstStyle/>
          <a:p>
            <a:r>
              <a:rPr lang="en-US" sz="2000" dirty="0"/>
              <a:t>The Data Link Layer</a:t>
            </a:r>
            <a:endParaRPr lang="en-US" dirty="0"/>
          </a:p>
        </p:txBody>
      </p:sp>
      <p:pic>
        <p:nvPicPr>
          <p:cNvPr id="13" name="Picture 12">
            <a:extLst>
              <a:ext uri="{FF2B5EF4-FFF2-40B4-BE49-F238E27FC236}">
                <a16:creationId xmlns:a16="http://schemas.microsoft.com/office/drawing/2014/main" id="{0E32383B-8788-044C-B7A4-17737FC890B2}"/>
              </a:ext>
            </a:extLst>
          </p:cNvPr>
          <p:cNvPicPr>
            <a:picLocks noChangeAspect="1"/>
          </p:cNvPicPr>
          <p:nvPr/>
        </p:nvPicPr>
        <p:blipFill>
          <a:blip r:embed="rId3"/>
          <a:stretch>
            <a:fillRect/>
          </a:stretch>
        </p:blipFill>
        <p:spPr>
          <a:xfrm>
            <a:off x="-10886" y="-10886"/>
            <a:ext cx="4713515" cy="6284686"/>
          </a:xfrm>
          <a:prstGeom prst="rect">
            <a:avLst/>
          </a:prstGeom>
        </p:spPr>
      </p:pic>
    </p:spTree>
    <p:extLst>
      <p:ext uri="{BB962C8B-B14F-4D97-AF65-F5344CB8AC3E}">
        <p14:creationId xmlns:p14="http://schemas.microsoft.com/office/powerpoint/2010/main" val="9104046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Framing (3 of 4)</a:t>
            </a:r>
          </a:p>
        </p:txBody>
      </p:sp>
      <p:sp>
        <p:nvSpPr>
          <p:cNvPr id="5" name="Text Placeholder 4"/>
          <p:cNvSpPr>
            <a:spLocks noGrp="1"/>
          </p:cNvSpPr>
          <p:nvPr>
            <p:ph type="body" idx="1"/>
          </p:nvPr>
        </p:nvSpPr>
        <p:spPr>
          <a:xfrm>
            <a:off x="457200" y="5428182"/>
            <a:ext cx="8229600" cy="641156"/>
          </a:xfrm>
        </p:spPr>
        <p:txBody>
          <a:bodyPr/>
          <a:lstStyle/>
          <a:p>
            <a:r>
              <a:rPr lang="en-US" altLang="en-US" dirty="0"/>
              <a:t>(a) A frame delimited by flag bytes. (b) Four examples of byte sequences before and after byte stuffing.</a:t>
            </a:r>
          </a:p>
        </p:txBody>
      </p:sp>
      <p:pic>
        <p:nvPicPr>
          <p:cNvPr id="3" name="Picture Placeholder 2" descr="Figure 3-4. (a) A frame delimited by flag bytes. (b) Four examples of byte sequences before and after byte stuffing."/>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642403" y="1507136"/>
            <a:ext cx="5859194" cy="3709309"/>
          </a:xfrm>
        </p:spPr>
      </p:pic>
    </p:spTree>
    <p:extLst>
      <p:ext uri="{BB962C8B-B14F-4D97-AF65-F5344CB8AC3E}">
        <p14:creationId xmlns:p14="http://schemas.microsoft.com/office/powerpoint/2010/main" val="1636247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Framing (4 of 4)</a:t>
            </a:r>
          </a:p>
        </p:txBody>
      </p:sp>
      <p:sp>
        <p:nvSpPr>
          <p:cNvPr id="5" name="Text Placeholder 4"/>
          <p:cNvSpPr>
            <a:spLocks noGrp="1"/>
          </p:cNvSpPr>
          <p:nvPr>
            <p:ph type="body" idx="1"/>
          </p:nvPr>
        </p:nvSpPr>
        <p:spPr/>
        <p:txBody>
          <a:bodyPr/>
          <a:lstStyle/>
          <a:p>
            <a:r>
              <a:rPr lang="en-US" dirty="0"/>
              <a:t>Bit stuffing. (a) The original data. (b) The data as they appear on the line. (c) The data as they are stored in the receiver’s memory after </a:t>
            </a:r>
            <a:r>
              <a:rPr lang="en-US" dirty="0" err="1"/>
              <a:t>destuffing</a:t>
            </a:r>
            <a:r>
              <a:rPr lang="en-US" dirty="0"/>
              <a:t>.</a:t>
            </a:r>
            <a:endParaRPr lang="en-US" altLang="en-US" dirty="0"/>
          </a:p>
        </p:txBody>
      </p:sp>
      <p:pic>
        <p:nvPicPr>
          <p:cNvPr id="7" name="Picture Placeholder 6" descr="Figure 3-5. Bit stuffing. (a) The original data. (b) The data as they appear on the line. (c) The data as they are stored in the receiver’s memory after destuffing."/>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45438" y="1977122"/>
            <a:ext cx="7253124" cy="2817536"/>
          </a:xfrm>
        </p:spPr>
      </p:pic>
    </p:spTree>
    <p:extLst>
      <p:ext uri="{BB962C8B-B14F-4D97-AF65-F5344CB8AC3E}">
        <p14:creationId xmlns:p14="http://schemas.microsoft.com/office/powerpoint/2010/main" val="40879626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 Control</a:t>
            </a:r>
          </a:p>
        </p:txBody>
      </p:sp>
      <p:sp>
        <p:nvSpPr>
          <p:cNvPr id="3" name="Text Placeholder 2"/>
          <p:cNvSpPr>
            <a:spLocks noGrp="1"/>
          </p:cNvSpPr>
          <p:nvPr>
            <p:ph type="body" idx="1"/>
          </p:nvPr>
        </p:nvSpPr>
        <p:spPr/>
        <p:txBody>
          <a:bodyPr/>
          <a:lstStyle/>
          <a:p>
            <a:r>
              <a:rPr lang="en-US" dirty="0"/>
              <a:t>Ensuring all frames are eventually delivered:</a:t>
            </a:r>
          </a:p>
          <a:p>
            <a:pPr lvl="1"/>
            <a:r>
              <a:rPr lang="en-US" dirty="0"/>
              <a:t>To the network layer at the destination</a:t>
            </a:r>
          </a:p>
          <a:p>
            <a:pPr lvl="1"/>
            <a:r>
              <a:rPr lang="en-US" dirty="0"/>
              <a:t>In the proper order</a:t>
            </a:r>
          </a:p>
          <a:p>
            <a:r>
              <a:rPr lang="en-US" dirty="0"/>
              <a:t>Ensures reliable, connection-oriented service</a:t>
            </a:r>
          </a:p>
          <a:p>
            <a:r>
              <a:rPr lang="en-US" dirty="0"/>
              <a:t>Requires </a:t>
            </a:r>
            <a:r>
              <a:rPr lang="en-US" u="sng" dirty="0"/>
              <a:t>acknowledgement frames and timers</a:t>
            </a:r>
          </a:p>
        </p:txBody>
      </p:sp>
    </p:spTree>
    <p:extLst>
      <p:ext uri="{BB962C8B-B14F-4D97-AF65-F5344CB8AC3E}">
        <p14:creationId xmlns:p14="http://schemas.microsoft.com/office/powerpoint/2010/main" val="942578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 Control</a:t>
            </a:r>
          </a:p>
        </p:txBody>
      </p:sp>
      <p:sp>
        <p:nvSpPr>
          <p:cNvPr id="3" name="Text Placeholder 2"/>
          <p:cNvSpPr>
            <a:spLocks noGrp="1"/>
          </p:cNvSpPr>
          <p:nvPr>
            <p:ph type="body" idx="1"/>
          </p:nvPr>
        </p:nvSpPr>
        <p:spPr/>
        <p:txBody>
          <a:bodyPr/>
          <a:lstStyle/>
          <a:p>
            <a:r>
              <a:rPr lang="en-US" dirty="0"/>
              <a:t>Controlling the sending of transmission frames at a faster pace than they can be accepted</a:t>
            </a:r>
          </a:p>
          <a:p>
            <a:r>
              <a:rPr lang="en-US" dirty="0"/>
              <a:t>Feedback-based flow control</a:t>
            </a:r>
          </a:p>
          <a:p>
            <a:pPr lvl="1"/>
            <a:r>
              <a:rPr lang="en-US" dirty="0"/>
              <a:t>Receiver sends back information to the sender giving it permission to send more data</a:t>
            </a:r>
          </a:p>
          <a:p>
            <a:pPr lvl="1"/>
            <a:r>
              <a:rPr lang="en-US" dirty="0"/>
              <a:t>Or receiver tells the sender how the receiver is doing</a:t>
            </a:r>
          </a:p>
          <a:p>
            <a:r>
              <a:rPr lang="en-US" dirty="0"/>
              <a:t>Rate-based flow control</a:t>
            </a:r>
          </a:p>
          <a:p>
            <a:pPr lvl="1"/>
            <a:r>
              <a:rPr lang="en-US" dirty="0"/>
              <a:t>Protocol has a built-in mechanism</a:t>
            </a:r>
          </a:p>
          <a:p>
            <a:pPr lvl="1"/>
            <a:r>
              <a:rPr lang="en-US" dirty="0"/>
              <a:t>Mechanism limits the rate at which senders may transmit data</a:t>
            </a:r>
          </a:p>
          <a:p>
            <a:pPr lvl="1"/>
            <a:r>
              <a:rPr lang="en-US" dirty="0"/>
              <a:t>No feedback from the receiver is necessary</a:t>
            </a:r>
          </a:p>
        </p:txBody>
      </p:sp>
    </p:spTree>
    <p:extLst>
      <p:ext uri="{BB962C8B-B14F-4D97-AF65-F5344CB8AC3E}">
        <p14:creationId xmlns:p14="http://schemas.microsoft.com/office/powerpoint/2010/main" val="13057996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 </a:t>
            </a:r>
            <a:r>
              <a:rPr lang="en-US"/>
              <a:t>Detection and </a:t>
            </a:r>
            <a:r>
              <a:rPr lang="en-US" dirty="0"/>
              <a:t>Correction</a:t>
            </a:r>
          </a:p>
        </p:txBody>
      </p:sp>
      <p:sp>
        <p:nvSpPr>
          <p:cNvPr id="3" name="Text Placeholder 2"/>
          <p:cNvSpPr>
            <a:spLocks noGrp="1"/>
          </p:cNvSpPr>
          <p:nvPr>
            <p:ph type="body" idx="1"/>
          </p:nvPr>
        </p:nvSpPr>
        <p:spPr/>
        <p:txBody>
          <a:bodyPr/>
          <a:lstStyle/>
          <a:p>
            <a:r>
              <a:rPr lang="en-US" dirty="0"/>
              <a:t>Error-correcting codes </a:t>
            </a:r>
          </a:p>
          <a:p>
            <a:pPr lvl="1"/>
            <a:r>
              <a:rPr lang="en-US" dirty="0"/>
              <a:t>Referred to as FEC (Forward Error Correction)</a:t>
            </a:r>
          </a:p>
          <a:p>
            <a:pPr lvl="1"/>
            <a:r>
              <a:rPr lang="en-US" dirty="0"/>
              <a:t>Include enough redundant information to enable the receiver to deduce what the transmitted data must have been</a:t>
            </a:r>
          </a:p>
          <a:p>
            <a:r>
              <a:rPr lang="en-US" dirty="0"/>
              <a:t>Error-detecting codes</a:t>
            </a:r>
          </a:p>
          <a:p>
            <a:pPr lvl="1"/>
            <a:r>
              <a:rPr lang="en-US" dirty="0"/>
              <a:t>Include only enough redundancy to allow the receiver to deduce that an error has occurred (but not which error) and have it request a retransmission</a:t>
            </a:r>
          </a:p>
          <a:p>
            <a:r>
              <a:rPr lang="en-US" dirty="0"/>
              <a:t>Key consideration is the type of errors likely to occur</a:t>
            </a:r>
          </a:p>
        </p:txBody>
      </p:sp>
    </p:spTree>
    <p:extLst>
      <p:ext uri="{BB962C8B-B14F-4D97-AF65-F5344CB8AC3E}">
        <p14:creationId xmlns:p14="http://schemas.microsoft.com/office/powerpoint/2010/main" val="17701399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Error-Correcting Codes (1 of 4)</a:t>
            </a:r>
          </a:p>
        </p:txBody>
      </p:sp>
      <p:sp>
        <p:nvSpPr>
          <p:cNvPr id="3" name="Text Placeholder 2"/>
          <p:cNvSpPr>
            <a:spLocks noGrp="1"/>
          </p:cNvSpPr>
          <p:nvPr>
            <p:ph type="body" idx="1"/>
          </p:nvPr>
        </p:nvSpPr>
        <p:spPr/>
        <p:txBody>
          <a:bodyPr/>
          <a:lstStyle/>
          <a:p>
            <a:r>
              <a:rPr lang="en-US" dirty="0"/>
              <a:t>Hamming codes</a:t>
            </a:r>
          </a:p>
          <a:p>
            <a:r>
              <a:rPr lang="en-US" dirty="0"/>
              <a:t>Binary convolutional codes</a:t>
            </a:r>
          </a:p>
          <a:p>
            <a:r>
              <a:rPr lang="en-US" dirty="0"/>
              <a:t>Reed-Solomon codes</a:t>
            </a:r>
          </a:p>
          <a:p>
            <a:r>
              <a:rPr lang="en-US" dirty="0"/>
              <a:t>Low-Density Parity Check codes</a:t>
            </a:r>
          </a:p>
        </p:txBody>
      </p:sp>
    </p:spTree>
    <p:extLst>
      <p:ext uri="{BB962C8B-B14F-4D97-AF65-F5344CB8AC3E}">
        <p14:creationId xmlns:p14="http://schemas.microsoft.com/office/powerpoint/2010/main" val="36663622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Error-Correcting Codes (2 of 4)</a:t>
            </a:r>
          </a:p>
        </p:txBody>
      </p:sp>
      <p:sp>
        <p:nvSpPr>
          <p:cNvPr id="5" name="Text Placeholder 4"/>
          <p:cNvSpPr>
            <a:spLocks noGrp="1"/>
          </p:cNvSpPr>
          <p:nvPr>
            <p:ph type="body" idx="1"/>
          </p:nvPr>
        </p:nvSpPr>
        <p:spPr/>
        <p:txBody>
          <a:bodyPr/>
          <a:lstStyle/>
          <a:p>
            <a:pPr algn="ctr"/>
            <a:r>
              <a:rPr lang="en-US" altLang="en-US" dirty="0"/>
              <a:t>Example of an (11, 7) Hamming code correcting a single-bit error</a:t>
            </a:r>
          </a:p>
        </p:txBody>
      </p:sp>
      <p:pic>
        <p:nvPicPr>
          <p:cNvPr id="3" name="Picture Placeholder 2" descr="Figure 3-6. Example of an (11, 7) Hamming code correcting a single-bit erro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03368" y="2356949"/>
            <a:ext cx="7937263" cy="2215050"/>
          </a:xfrm>
        </p:spPr>
      </p:pic>
    </p:spTree>
    <p:extLst>
      <p:ext uri="{BB962C8B-B14F-4D97-AF65-F5344CB8AC3E}">
        <p14:creationId xmlns:p14="http://schemas.microsoft.com/office/powerpoint/2010/main" val="42760768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Error-Correcting Codes (3 of 4)</a:t>
            </a:r>
          </a:p>
        </p:txBody>
      </p:sp>
      <p:sp>
        <p:nvSpPr>
          <p:cNvPr id="5" name="Text Placeholder 4"/>
          <p:cNvSpPr>
            <a:spLocks noGrp="1"/>
          </p:cNvSpPr>
          <p:nvPr>
            <p:ph type="body" idx="1"/>
          </p:nvPr>
        </p:nvSpPr>
        <p:spPr>
          <a:xfrm>
            <a:off x="457200" y="5429250"/>
            <a:ext cx="8229600" cy="640088"/>
          </a:xfrm>
        </p:spPr>
        <p:txBody>
          <a:bodyPr/>
          <a:lstStyle/>
          <a:p>
            <a:pPr algn="ctr"/>
            <a:r>
              <a:rPr lang="en-US" dirty="0"/>
              <a:t>The NASA binary convolutional code used in 802.11</a:t>
            </a:r>
          </a:p>
          <a:p>
            <a:pPr algn="ctr"/>
            <a:r>
              <a:rPr lang="en-US" dirty="0"/>
              <a:t>The encoder has memory!</a:t>
            </a:r>
            <a:endParaRPr lang="en-US" altLang="en-US" dirty="0"/>
          </a:p>
        </p:txBody>
      </p:sp>
      <p:pic>
        <p:nvPicPr>
          <p:cNvPr id="9" name="Picture Placeholder 8" descr="Figure 3-7. The NASA binary convolutional code used in 802.11."/>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01666" y="2084388"/>
            <a:ext cx="7540668" cy="2844800"/>
          </a:xfrm>
        </p:spPr>
      </p:pic>
    </p:spTree>
    <p:extLst>
      <p:ext uri="{BB962C8B-B14F-4D97-AF65-F5344CB8AC3E}">
        <p14:creationId xmlns:p14="http://schemas.microsoft.com/office/powerpoint/2010/main" val="9277259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Error-Correcting Codes (4 of 4)</a:t>
            </a:r>
          </a:p>
        </p:txBody>
      </p:sp>
      <p:sp>
        <p:nvSpPr>
          <p:cNvPr id="3" name="Text Placeholder 2"/>
          <p:cNvSpPr>
            <a:spLocks noGrp="1"/>
          </p:cNvSpPr>
          <p:nvPr>
            <p:ph type="body" idx="1"/>
          </p:nvPr>
        </p:nvSpPr>
        <p:spPr/>
        <p:txBody>
          <a:bodyPr/>
          <a:lstStyle/>
          <a:p>
            <a:r>
              <a:rPr lang="en-US" dirty="0"/>
              <a:t>Reed-Solomon codes</a:t>
            </a:r>
          </a:p>
          <a:p>
            <a:pPr lvl="1"/>
            <a:r>
              <a:rPr lang="en-US" dirty="0"/>
              <a:t>Linear block codes</a:t>
            </a:r>
          </a:p>
          <a:p>
            <a:pPr lvl="1"/>
            <a:r>
              <a:rPr lang="en-US" dirty="0"/>
              <a:t>Often systematic</a:t>
            </a:r>
          </a:p>
          <a:p>
            <a:pPr lvl="1"/>
            <a:r>
              <a:rPr lang="en-US" dirty="0"/>
              <a:t>Codes are based on the fact that every n degree polynomial is uniquely determined by n + 1 points</a:t>
            </a:r>
          </a:p>
          <a:p>
            <a:r>
              <a:rPr lang="en-US" dirty="0"/>
              <a:t>LDPC (Low-Density Parity Check) codes</a:t>
            </a:r>
          </a:p>
          <a:p>
            <a:pPr lvl="1"/>
            <a:r>
              <a:rPr lang="en-US" dirty="0"/>
              <a:t>Linear block codes</a:t>
            </a:r>
          </a:p>
          <a:p>
            <a:pPr lvl="1"/>
            <a:r>
              <a:rPr lang="en-US" dirty="0"/>
              <a:t>Each output bit is formed from only a fraction of the input bits</a:t>
            </a:r>
          </a:p>
          <a:p>
            <a:pPr lvl="1"/>
            <a:r>
              <a:rPr lang="en-US" dirty="0"/>
              <a:t>Practical for large block sizes</a:t>
            </a:r>
          </a:p>
          <a:p>
            <a:pPr lvl="1"/>
            <a:r>
              <a:rPr lang="en-US" dirty="0"/>
              <a:t>Have excellent error-correction abilities that outperform many other codes</a:t>
            </a:r>
          </a:p>
        </p:txBody>
      </p:sp>
    </p:spTree>
    <p:extLst>
      <p:ext uri="{BB962C8B-B14F-4D97-AF65-F5344CB8AC3E}">
        <p14:creationId xmlns:p14="http://schemas.microsoft.com/office/powerpoint/2010/main" val="16605876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for you</a:t>
            </a:r>
          </a:p>
        </p:txBody>
      </p:sp>
      <p:sp>
        <p:nvSpPr>
          <p:cNvPr id="3" name="Text Placeholder 2"/>
          <p:cNvSpPr>
            <a:spLocks noGrp="1"/>
          </p:cNvSpPr>
          <p:nvPr>
            <p:ph type="body" idx="1"/>
          </p:nvPr>
        </p:nvSpPr>
        <p:spPr/>
        <p:txBody>
          <a:bodyPr/>
          <a:lstStyle/>
          <a:p>
            <a:r>
              <a:rPr lang="en-US" dirty="0"/>
              <a:t>Difference between packet and frame</a:t>
            </a:r>
          </a:p>
          <a:p>
            <a:r>
              <a:rPr lang="en-US" dirty="0"/>
              <a:t>Error control and flow control</a:t>
            </a:r>
          </a:p>
          <a:p>
            <a:r>
              <a:rPr lang="en-US" dirty="0"/>
              <a:t>Framing methods</a:t>
            </a:r>
          </a:p>
          <a:p>
            <a:pPr lvl="1"/>
            <a:r>
              <a:rPr lang="en-US" dirty="0"/>
              <a:t>Byte count</a:t>
            </a:r>
          </a:p>
          <a:p>
            <a:pPr lvl="1"/>
            <a:r>
              <a:rPr lang="en-US" dirty="0"/>
              <a:t>Flag bytes with byte stuffing</a:t>
            </a:r>
          </a:p>
          <a:p>
            <a:pPr lvl="1"/>
            <a:r>
              <a:rPr lang="en-US" dirty="0"/>
              <a:t>Flag bits with bit stuffing</a:t>
            </a:r>
          </a:p>
          <a:p>
            <a:pPr lvl="1"/>
            <a:r>
              <a:rPr lang="en-US" dirty="0"/>
              <a:t>Physical layer coding violations</a:t>
            </a:r>
          </a:p>
          <a:p>
            <a:pPr marL="558800" lvl="1" indent="0">
              <a:buNone/>
            </a:pPr>
            <a:endParaRPr lang="en-US" dirty="0"/>
          </a:p>
          <a:p>
            <a:pPr marL="558800" lvl="1" indent="0">
              <a:buNone/>
            </a:pPr>
            <a:endParaRPr lang="en-US" dirty="0"/>
          </a:p>
          <a:p>
            <a:endParaRPr lang="en-US" dirty="0"/>
          </a:p>
          <a:p>
            <a:endParaRPr lang="en-US" dirty="0"/>
          </a:p>
        </p:txBody>
      </p:sp>
    </p:spTree>
    <p:extLst>
      <p:ext uri="{BB962C8B-B14F-4D97-AF65-F5344CB8AC3E}">
        <p14:creationId xmlns:p14="http://schemas.microsoft.com/office/powerpoint/2010/main" val="1567278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3F77B-9E14-5F94-21EA-12A516B3E4CD}"/>
              </a:ext>
            </a:extLst>
          </p:cNvPr>
          <p:cNvSpPr>
            <a:spLocks noGrp="1"/>
          </p:cNvSpPr>
          <p:nvPr>
            <p:ph type="title"/>
          </p:nvPr>
        </p:nvSpPr>
        <p:spPr/>
        <p:txBody>
          <a:bodyPr/>
          <a:lstStyle/>
          <a:p>
            <a:r>
              <a:rPr lang="en-US" dirty="0"/>
              <a:t>Questions for you</a:t>
            </a:r>
          </a:p>
        </p:txBody>
      </p:sp>
      <p:sp>
        <p:nvSpPr>
          <p:cNvPr id="6" name="Text Placeholder 5">
            <a:extLst>
              <a:ext uri="{FF2B5EF4-FFF2-40B4-BE49-F238E27FC236}">
                <a16:creationId xmlns:a16="http://schemas.microsoft.com/office/drawing/2014/main" id="{0ECB390A-824B-429E-2B5D-363307B8A5A9}"/>
              </a:ext>
            </a:extLst>
          </p:cNvPr>
          <p:cNvSpPr>
            <a:spLocks noGrp="1"/>
          </p:cNvSpPr>
          <p:nvPr>
            <p:ph type="body" idx="3"/>
          </p:nvPr>
        </p:nvSpPr>
        <p:spPr>
          <a:xfrm>
            <a:off x="506947" y="1321853"/>
            <a:ext cx="8179854" cy="4804310"/>
          </a:xfrm>
        </p:spPr>
        <p:txBody>
          <a:bodyPr/>
          <a:lstStyle/>
          <a:p>
            <a:r>
              <a:rPr lang="en-US" dirty="0"/>
              <a:t>Why is Cellular Network called cellular?</a:t>
            </a:r>
          </a:p>
          <a:p>
            <a:endParaRPr lang="en-US" dirty="0"/>
          </a:p>
          <a:p>
            <a:r>
              <a:rPr lang="en-US" dirty="0"/>
              <a:t>Major differences among 1G, 2G, 3G, 4G, 5G</a:t>
            </a:r>
          </a:p>
          <a:p>
            <a:endParaRPr lang="en-US" dirty="0"/>
          </a:p>
          <a:p>
            <a:r>
              <a:rPr lang="en-US" dirty="0"/>
              <a:t>How satellite transmits data?</a:t>
            </a:r>
          </a:p>
        </p:txBody>
      </p:sp>
    </p:spTree>
    <p:extLst>
      <p:ext uri="{BB962C8B-B14F-4D97-AF65-F5344CB8AC3E}">
        <p14:creationId xmlns:p14="http://schemas.microsoft.com/office/powerpoint/2010/main" val="3071542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Error-Detecting Codes (1 of 3)</a:t>
            </a:r>
          </a:p>
        </p:txBody>
      </p:sp>
      <p:sp>
        <p:nvSpPr>
          <p:cNvPr id="3" name="Text Placeholder 2"/>
          <p:cNvSpPr>
            <a:spLocks noGrp="1"/>
          </p:cNvSpPr>
          <p:nvPr>
            <p:ph type="body" idx="1"/>
          </p:nvPr>
        </p:nvSpPr>
        <p:spPr/>
        <p:txBody>
          <a:bodyPr/>
          <a:lstStyle/>
          <a:p>
            <a:r>
              <a:rPr lang="en-US" dirty="0"/>
              <a:t>Linear, systematic block codes</a:t>
            </a:r>
          </a:p>
          <a:p>
            <a:pPr lvl="1"/>
            <a:r>
              <a:rPr lang="en-US" dirty="0"/>
              <a:t>Parity</a:t>
            </a:r>
          </a:p>
          <a:p>
            <a:pPr lvl="1"/>
            <a:r>
              <a:rPr lang="en-US" dirty="0"/>
              <a:t>Checksums</a:t>
            </a:r>
          </a:p>
          <a:p>
            <a:pPr lvl="1"/>
            <a:r>
              <a:rPr lang="en-US" dirty="0"/>
              <a:t>Cyclic Redundancy Checks (CRCs)</a:t>
            </a:r>
          </a:p>
          <a:p>
            <a:pPr lvl="1"/>
            <a:endParaRPr lang="en-US" dirty="0"/>
          </a:p>
          <a:p>
            <a:pPr marL="558800" lvl="1" indent="0">
              <a:buNone/>
            </a:pPr>
            <a:endParaRPr lang="en-US" dirty="0"/>
          </a:p>
        </p:txBody>
      </p:sp>
    </p:spTree>
    <p:extLst>
      <p:ext uri="{BB962C8B-B14F-4D97-AF65-F5344CB8AC3E}">
        <p14:creationId xmlns:p14="http://schemas.microsoft.com/office/powerpoint/2010/main" val="32723553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Error-Detecting Codes (2 of 3)</a:t>
            </a:r>
          </a:p>
        </p:txBody>
      </p:sp>
      <p:sp>
        <p:nvSpPr>
          <p:cNvPr id="5" name="Text Placeholder 4"/>
          <p:cNvSpPr>
            <a:spLocks noGrp="1"/>
          </p:cNvSpPr>
          <p:nvPr>
            <p:ph type="body" idx="1"/>
          </p:nvPr>
        </p:nvSpPr>
        <p:spPr/>
        <p:txBody>
          <a:bodyPr/>
          <a:lstStyle/>
          <a:p>
            <a:pPr algn="ctr"/>
            <a:r>
              <a:rPr lang="en-US" dirty="0"/>
              <a:t>Interleaving of parity bits to detect a burst error</a:t>
            </a:r>
            <a:endParaRPr lang="en-US" altLang="en-US" dirty="0"/>
          </a:p>
        </p:txBody>
      </p:sp>
      <p:pic>
        <p:nvPicPr>
          <p:cNvPr id="7" name="Picture Placeholder 6" descr="Figure 3-8. Interleaving of parity bits to detect a burst erro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247290" y="1740580"/>
            <a:ext cx="6649419" cy="3310391"/>
          </a:xfrm>
        </p:spPr>
      </p:pic>
    </p:spTree>
    <p:extLst>
      <p:ext uri="{BB962C8B-B14F-4D97-AF65-F5344CB8AC3E}">
        <p14:creationId xmlns:p14="http://schemas.microsoft.com/office/powerpoint/2010/main" val="40608462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Error-Detecting Codes (3 of 3)</a:t>
            </a:r>
          </a:p>
        </p:txBody>
      </p:sp>
      <p:sp>
        <p:nvSpPr>
          <p:cNvPr id="7" name="TextBox 6">
            <a:extLst>
              <a:ext uri="{FF2B5EF4-FFF2-40B4-BE49-F238E27FC236}">
                <a16:creationId xmlns:a16="http://schemas.microsoft.com/office/drawing/2014/main" id="{15FD19AE-4946-2BCC-6A06-A589D137F49F}"/>
              </a:ext>
            </a:extLst>
          </p:cNvPr>
          <p:cNvSpPr txBox="1"/>
          <p:nvPr/>
        </p:nvSpPr>
        <p:spPr>
          <a:xfrm>
            <a:off x="667381" y="1568781"/>
            <a:ext cx="7939245" cy="3477875"/>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chemeClr val="dk1"/>
                </a:solidFill>
              </a:rPr>
              <a:t>The word “checksum” is often used to mean a group of check bits associated with a message, regardless of how the bits are calculated. </a:t>
            </a:r>
          </a:p>
          <a:p>
            <a:pPr marL="342900" indent="-342900">
              <a:buFont typeface="Arial" panose="020B0604020202020204" pitchFamily="34" charset="0"/>
              <a:buChar char="•"/>
            </a:pPr>
            <a:endParaRPr lang="en-US" sz="2000" dirty="0">
              <a:solidFill>
                <a:schemeClr val="dk1"/>
              </a:solidFill>
            </a:endParaRPr>
          </a:p>
          <a:p>
            <a:pPr marL="342900" indent="-342900">
              <a:buFont typeface="Arial" panose="020B0604020202020204" pitchFamily="34" charset="0"/>
              <a:buChar char="•"/>
            </a:pPr>
            <a:r>
              <a:rPr lang="en-US" sz="2000" dirty="0">
                <a:solidFill>
                  <a:schemeClr val="dk1"/>
                </a:solidFill>
              </a:rPr>
              <a:t>A group of parity bits is one example of a checksum. </a:t>
            </a:r>
          </a:p>
          <a:p>
            <a:pPr marL="342900" indent="-342900">
              <a:buFont typeface="Arial" panose="020B0604020202020204" pitchFamily="34" charset="0"/>
              <a:buChar char="•"/>
            </a:pPr>
            <a:endParaRPr lang="en-US" sz="2000" dirty="0">
              <a:solidFill>
                <a:schemeClr val="dk1"/>
              </a:solidFill>
            </a:endParaRPr>
          </a:p>
          <a:p>
            <a:pPr marL="342900" indent="-342900">
              <a:buFont typeface="Arial" panose="020B0604020202020204" pitchFamily="34" charset="0"/>
              <a:buChar char="•"/>
            </a:pPr>
            <a:r>
              <a:rPr lang="en-US" sz="2000" dirty="0">
                <a:solidFill>
                  <a:schemeClr val="dk1"/>
                </a:solidFill>
              </a:rPr>
              <a:t>Stronger checksums based on a running sum of the data bits of the message. </a:t>
            </a:r>
          </a:p>
          <a:p>
            <a:pPr marL="342900" indent="-342900">
              <a:buFont typeface="Arial" panose="020B0604020202020204" pitchFamily="34" charset="0"/>
              <a:buChar char="•"/>
            </a:pPr>
            <a:endParaRPr lang="en-US" sz="2000" dirty="0">
              <a:solidFill>
                <a:schemeClr val="dk1"/>
              </a:solidFill>
            </a:endParaRPr>
          </a:p>
          <a:p>
            <a:pPr marL="342900" indent="-342900">
              <a:buFont typeface="Arial" panose="020B0604020202020204" pitchFamily="34" charset="0"/>
              <a:buChar char="•"/>
            </a:pPr>
            <a:r>
              <a:rPr lang="en-US" sz="2000" dirty="0">
                <a:solidFill>
                  <a:schemeClr val="dk1"/>
                </a:solidFill>
              </a:rPr>
              <a:t>The checksum is usually placed at the end of the message, as the complement of the sum function. </a:t>
            </a:r>
          </a:p>
        </p:txBody>
      </p:sp>
    </p:spTree>
    <p:extLst>
      <p:ext uri="{BB962C8B-B14F-4D97-AF65-F5344CB8AC3E}">
        <p14:creationId xmlns:p14="http://schemas.microsoft.com/office/powerpoint/2010/main" val="36246888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Error-Detecting Codes (3 of 3)</a:t>
            </a:r>
          </a:p>
        </p:txBody>
      </p:sp>
      <p:sp>
        <p:nvSpPr>
          <p:cNvPr id="5" name="Text Placeholder 4"/>
          <p:cNvSpPr>
            <a:spLocks noGrp="1"/>
          </p:cNvSpPr>
          <p:nvPr>
            <p:ph type="body" idx="1"/>
          </p:nvPr>
        </p:nvSpPr>
        <p:spPr/>
        <p:txBody>
          <a:bodyPr/>
          <a:lstStyle/>
          <a:p>
            <a:pPr algn="ctr"/>
            <a:r>
              <a:rPr lang="en-US" dirty="0"/>
              <a:t>Example calculation of the CRC</a:t>
            </a:r>
            <a:endParaRPr lang="en-US" altLang="en-US" dirty="0"/>
          </a:p>
        </p:txBody>
      </p:sp>
      <p:sp>
        <p:nvSpPr>
          <p:cNvPr id="7" name="TextBox 6">
            <a:extLst>
              <a:ext uri="{FF2B5EF4-FFF2-40B4-BE49-F238E27FC236}">
                <a16:creationId xmlns:a16="http://schemas.microsoft.com/office/drawing/2014/main" id="{15FD19AE-4946-2BCC-6A06-A589D137F49F}"/>
              </a:ext>
            </a:extLst>
          </p:cNvPr>
          <p:cNvSpPr txBox="1"/>
          <p:nvPr/>
        </p:nvSpPr>
        <p:spPr>
          <a:xfrm>
            <a:off x="537372" y="2136489"/>
            <a:ext cx="7939245" cy="1938992"/>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chemeClr val="dk1"/>
                </a:solidFill>
              </a:rPr>
              <a:t>A third and stronger kind of error-detecting code is in widespread use at the link layer: the CRC (Cyclic Redundancy Check), also known as a polynomial code. </a:t>
            </a:r>
          </a:p>
          <a:p>
            <a:pPr marL="342900" indent="-342900">
              <a:buFont typeface="Arial" panose="020B0604020202020204" pitchFamily="34" charset="0"/>
              <a:buChar char="•"/>
            </a:pPr>
            <a:endParaRPr lang="en-US" sz="2000" dirty="0">
              <a:solidFill>
                <a:schemeClr val="dk1"/>
              </a:solidFill>
            </a:endParaRPr>
          </a:p>
          <a:p>
            <a:pPr marL="342900" indent="-342900">
              <a:buFont typeface="Arial" panose="020B0604020202020204" pitchFamily="34" charset="0"/>
              <a:buChar char="•"/>
            </a:pPr>
            <a:r>
              <a:rPr lang="en-US" sz="2000" dirty="0">
                <a:solidFill>
                  <a:schemeClr val="dk1"/>
                </a:solidFill>
              </a:rPr>
              <a:t>Polynomial codes are based upon treating bit strings as representations of polynomials with coefficients of 0 and 1 only.</a:t>
            </a:r>
          </a:p>
        </p:txBody>
      </p:sp>
    </p:spTree>
    <p:extLst>
      <p:ext uri="{BB962C8B-B14F-4D97-AF65-F5344CB8AC3E}">
        <p14:creationId xmlns:p14="http://schemas.microsoft.com/office/powerpoint/2010/main" val="19353590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Elementary Data Link Protocols</a:t>
            </a:r>
          </a:p>
        </p:txBody>
      </p:sp>
      <p:sp>
        <p:nvSpPr>
          <p:cNvPr id="3" name="Text Placeholder 2"/>
          <p:cNvSpPr>
            <a:spLocks noGrp="1"/>
          </p:cNvSpPr>
          <p:nvPr>
            <p:ph type="body" idx="1"/>
          </p:nvPr>
        </p:nvSpPr>
        <p:spPr/>
        <p:txBody>
          <a:bodyPr/>
          <a:lstStyle/>
          <a:p>
            <a:r>
              <a:rPr lang="en-US" dirty="0"/>
              <a:t>Assumptions underly the communication model</a:t>
            </a:r>
          </a:p>
          <a:p>
            <a:r>
              <a:rPr lang="en-US" dirty="0"/>
              <a:t>Three simplex link-layer protocols</a:t>
            </a:r>
          </a:p>
          <a:p>
            <a:pPr lvl="1"/>
            <a:r>
              <a:rPr lang="en-US" dirty="0"/>
              <a:t>Utopia: No Flow Control or Error Correction</a:t>
            </a:r>
          </a:p>
          <a:p>
            <a:pPr lvl="1"/>
            <a:r>
              <a:rPr lang="en-US" dirty="0"/>
              <a:t>Adding Flow Control: Stop-and-Wait</a:t>
            </a:r>
          </a:p>
          <a:p>
            <a:pPr lvl="1"/>
            <a:r>
              <a:rPr lang="en-US" dirty="0"/>
              <a:t>Adding Error Correction: Sequence Numbers and ARQ</a:t>
            </a:r>
          </a:p>
        </p:txBody>
      </p:sp>
    </p:spTree>
    <p:extLst>
      <p:ext uri="{BB962C8B-B14F-4D97-AF65-F5344CB8AC3E}">
        <p14:creationId xmlns:p14="http://schemas.microsoft.com/office/powerpoint/2010/main" val="11462096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 Simplifying Assumptions (1 of 2)</a:t>
            </a:r>
          </a:p>
        </p:txBody>
      </p:sp>
      <p:sp>
        <p:nvSpPr>
          <p:cNvPr id="3" name="Text Placeholder 2"/>
          <p:cNvSpPr>
            <a:spLocks noGrp="1"/>
          </p:cNvSpPr>
          <p:nvPr>
            <p:ph type="body" idx="1"/>
          </p:nvPr>
        </p:nvSpPr>
        <p:spPr/>
        <p:txBody>
          <a:bodyPr/>
          <a:lstStyle/>
          <a:p>
            <a:r>
              <a:rPr lang="en-US" dirty="0"/>
              <a:t>Independent processes</a:t>
            </a:r>
          </a:p>
          <a:p>
            <a:pPr lvl="1"/>
            <a:r>
              <a:rPr lang="en-US" dirty="0"/>
              <a:t>Physical, data link, and network layers are independent</a:t>
            </a:r>
          </a:p>
          <a:p>
            <a:pPr lvl="1"/>
            <a:r>
              <a:rPr lang="en-US" dirty="0"/>
              <a:t>Communicate by passing messages back and forth</a:t>
            </a:r>
          </a:p>
          <a:p>
            <a:r>
              <a:rPr lang="en-US" dirty="0"/>
              <a:t>Unidirectional communication</a:t>
            </a:r>
          </a:p>
          <a:p>
            <a:pPr lvl="1"/>
            <a:r>
              <a:rPr lang="en-US" dirty="0"/>
              <a:t>Machines use a reliable, connection-oriented service</a:t>
            </a:r>
          </a:p>
          <a:p>
            <a:r>
              <a:rPr lang="en-US" dirty="0"/>
              <a:t>Reliable machines and processes</a:t>
            </a:r>
          </a:p>
          <a:p>
            <a:pPr lvl="1"/>
            <a:r>
              <a:rPr lang="en-US" dirty="0"/>
              <a:t>Machines do not crash</a:t>
            </a:r>
          </a:p>
        </p:txBody>
      </p:sp>
    </p:spTree>
    <p:extLst>
      <p:ext uri="{BB962C8B-B14F-4D97-AF65-F5344CB8AC3E}">
        <p14:creationId xmlns:p14="http://schemas.microsoft.com/office/powerpoint/2010/main" val="33676401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 Simplifying Assumptions (2 of 2)</a:t>
            </a:r>
          </a:p>
        </p:txBody>
      </p:sp>
      <p:sp>
        <p:nvSpPr>
          <p:cNvPr id="5" name="Text Placeholder 4"/>
          <p:cNvSpPr>
            <a:spLocks noGrp="1"/>
          </p:cNvSpPr>
          <p:nvPr>
            <p:ph type="body" idx="1"/>
          </p:nvPr>
        </p:nvSpPr>
        <p:spPr>
          <a:xfrm>
            <a:off x="457200" y="5679913"/>
            <a:ext cx="8229600" cy="389425"/>
          </a:xfrm>
        </p:spPr>
        <p:txBody>
          <a:bodyPr/>
          <a:lstStyle/>
          <a:p>
            <a:pPr algn="ctr"/>
            <a:r>
              <a:rPr lang="en-US" altLang="en-US" dirty="0"/>
              <a:t>Implementation of the physical, data link, and network layers</a:t>
            </a:r>
          </a:p>
        </p:txBody>
      </p:sp>
      <p:pic>
        <p:nvPicPr>
          <p:cNvPr id="3" name="Picture Placeholder 2" descr="Figure 3-10. Implementation of the physical, data link, and network layers."/>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46052" y="1532580"/>
            <a:ext cx="7251895" cy="3910152"/>
          </a:xfrm>
        </p:spPr>
      </p:pic>
    </p:spTree>
    <p:extLst>
      <p:ext uri="{BB962C8B-B14F-4D97-AF65-F5344CB8AC3E}">
        <p14:creationId xmlns:p14="http://schemas.microsoft.com/office/powerpoint/2010/main" val="3788803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Transmission And Receipt (1 of 6)</a:t>
            </a:r>
          </a:p>
        </p:txBody>
      </p:sp>
      <p:sp>
        <p:nvSpPr>
          <p:cNvPr id="9" name="Text Placeholder 8"/>
          <p:cNvSpPr>
            <a:spLocks noGrp="1"/>
          </p:cNvSpPr>
          <p:nvPr>
            <p:ph type="body" idx="1"/>
          </p:nvPr>
        </p:nvSpPr>
        <p:spPr>
          <a:xfrm>
            <a:off x="457200" y="5770835"/>
            <a:ext cx="8229600" cy="597006"/>
          </a:xfrm>
        </p:spPr>
        <p:txBody>
          <a:bodyPr/>
          <a:lstStyle/>
          <a:p>
            <a:r>
              <a:rPr lang="en-US" dirty="0"/>
              <a:t>Some definitions needed in the protocols to follow. These definitions are located in the file </a:t>
            </a:r>
            <a:r>
              <a:rPr lang="en-US" i="1" dirty="0"/>
              <a:t>protocol.h</a:t>
            </a:r>
            <a:r>
              <a:rPr lang="en-US" dirty="0"/>
              <a:t> … continued on the next slide</a:t>
            </a:r>
          </a:p>
        </p:txBody>
      </p:sp>
      <p:pic>
        <p:nvPicPr>
          <p:cNvPr id="4" name="Picture Placeholder 3" descr="Figure 3-11. Some definitions needed in the protocols to follow. These definitions are located in the file protocol.h.&#10;&#10;This example illustrates some declarations (in C) common to many of the protocols to be discussed later in this chapter. Five data structures are defined: boolean, seq nr, packet, frame kind, and frame. These control fields are collectively called the frame header. Slide 1 of 6.&#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65365" y="2284097"/>
            <a:ext cx="7813270" cy="1249020"/>
          </a:xfrm>
        </p:spPr>
      </p:pic>
    </p:spTree>
    <p:extLst>
      <p:ext uri="{BB962C8B-B14F-4D97-AF65-F5344CB8AC3E}">
        <p14:creationId xmlns:p14="http://schemas.microsoft.com/office/powerpoint/2010/main" val="14257547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Transmission And Receipt (2 of 6)</a:t>
            </a:r>
          </a:p>
        </p:txBody>
      </p:sp>
      <p:sp>
        <p:nvSpPr>
          <p:cNvPr id="9" name="Text Placeholder 8"/>
          <p:cNvSpPr>
            <a:spLocks noGrp="1"/>
          </p:cNvSpPr>
          <p:nvPr>
            <p:ph type="body" idx="1"/>
          </p:nvPr>
        </p:nvSpPr>
        <p:spPr>
          <a:xfrm>
            <a:off x="457200" y="5770835"/>
            <a:ext cx="8229600" cy="597006"/>
          </a:xfrm>
        </p:spPr>
        <p:txBody>
          <a:bodyPr/>
          <a:lstStyle/>
          <a:p>
            <a:r>
              <a:rPr lang="en-US" dirty="0"/>
              <a:t>Some definitions needed in the protocols to follow. These definitions are located in the file </a:t>
            </a:r>
            <a:r>
              <a:rPr lang="en-US" i="1" dirty="0"/>
              <a:t>protocol.h</a:t>
            </a:r>
            <a:r>
              <a:rPr lang="en-US" dirty="0"/>
              <a:t> … continued on the next slide</a:t>
            </a:r>
          </a:p>
        </p:txBody>
      </p:sp>
      <p:pic>
        <p:nvPicPr>
          <p:cNvPr id="5" name="Picture Placeholder 4" descr="Figure 3-11. Some definitions needed in the protocols to follow. These definitions are located in the file protocol.h.&#10;&#10;This example illustrates some declarations (in C) common to many of the protocols to be discussed later in this chapter. Five data structures are defined: boolean, seq nr, packet, frame kind, and frame. These control fields are collectively called the frame header. Slide 2 of 6.&#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51270" y="2288441"/>
            <a:ext cx="7641459" cy="1244675"/>
          </a:xfrm>
        </p:spPr>
      </p:pic>
    </p:spTree>
    <p:extLst>
      <p:ext uri="{BB962C8B-B14F-4D97-AF65-F5344CB8AC3E}">
        <p14:creationId xmlns:p14="http://schemas.microsoft.com/office/powerpoint/2010/main" val="12746615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Transmission And Receipt (3 of 6)</a:t>
            </a:r>
          </a:p>
        </p:txBody>
      </p:sp>
      <p:sp>
        <p:nvSpPr>
          <p:cNvPr id="9" name="Text Placeholder 8"/>
          <p:cNvSpPr>
            <a:spLocks noGrp="1"/>
          </p:cNvSpPr>
          <p:nvPr>
            <p:ph type="body" idx="1"/>
          </p:nvPr>
        </p:nvSpPr>
        <p:spPr>
          <a:xfrm>
            <a:off x="457200" y="5770835"/>
            <a:ext cx="8229600" cy="597006"/>
          </a:xfrm>
        </p:spPr>
        <p:txBody>
          <a:bodyPr/>
          <a:lstStyle/>
          <a:p>
            <a:r>
              <a:rPr lang="en-US" dirty="0"/>
              <a:t>Some definitions needed in the protocols to follow. These definitions are located in the file </a:t>
            </a:r>
            <a:r>
              <a:rPr lang="en-US" i="1" dirty="0"/>
              <a:t>protocol.h</a:t>
            </a:r>
            <a:r>
              <a:rPr lang="en-US" dirty="0"/>
              <a:t> … continued on the next slide</a:t>
            </a:r>
          </a:p>
        </p:txBody>
      </p:sp>
      <p:pic>
        <p:nvPicPr>
          <p:cNvPr id="4" name="Picture Placeholder 3" descr="Figure 3-11. Some definitions needed in the protocols to follow. These definitions are located in the file protocol.h.&#10;&#10;This example illustrates some declarations (in C) common to many of the protocols to be discussed later in this chapter. Five data structures are defined: boolean, seq nr, packet, frame kind, and frame. These control fields are collectively called the frame header. Slide 3 of 6.&#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39860" y="2259094"/>
            <a:ext cx="7864280" cy="1689452"/>
          </a:xfrm>
        </p:spPr>
      </p:pic>
    </p:spTree>
    <p:extLst>
      <p:ext uri="{BB962C8B-B14F-4D97-AF65-F5344CB8AC3E}">
        <p14:creationId xmlns:p14="http://schemas.microsoft.com/office/powerpoint/2010/main" val="2234341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Link Layer Design Issues (1 of 2)</a:t>
            </a:r>
          </a:p>
        </p:txBody>
      </p:sp>
      <p:sp>
        <p:nvSpPr>
          <p:cNvPr id="3" name="Text Placeholder 2"/>
          <p:cNvSpPr>
            <a:spLocks noGrp="1"/>
          </p:cNvSpPr>
          <p:nvPr>
            <p:ph type="body" idx="1"/>
          </p:nvPr>
        </p:nvSpPr>
        <p:spPr/>
        <p:txBody>
          <a:bodyPr/>
          <a:lstStyle/>
          <a:p>
            <a:r>
              <a:rPr lang="en-US" dirty="0"/>
              <a:t>Network layer services</a:t>
            </a:r>
          </a:p>
          <a:p>
            <a:r>
              <a:rPr lang="en-US" dirty="0"/>
              <a:t>Framing</a:t>
            </a:r>
          </a:p>
          <a:p>
            <a:r>
              <a:rPr lang="en-US" dirty="0"/>
              <a:t>Error control</a:t>
            </a:r>
          </a:p>
          <a:p>
            <a:r>
              <a:rPr lang="en-US" dirty="0"/>
              <a:t>Flow control</a:t>
            </a:r>
          </a:p>
        </p:txBody>
      </p:sp>
    </p:spTree>
    <p:extLst>
      <p:ext uri="{BB962C8B-B14F-4D97-AF65-F5344CB8AC3E}">
        <p14:creationId xmlns:p14="http://schemas.microsoft.com/office/powerpoint/2010/main" val="24468221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Transmission And Receipt (4 of 6)</a:t>
            </a:r>
          </a:p>
        </p:txBody>
      </p:sp>
      <p:sp>
        <p:nvSpPr>
          <p:cNvPr id="9" name="Text Placeholder 8"/>
          <p:cNvSpPr>
            <a:spLocks noGrp="1"/>
          </p:cNvSpPr>
          <p:nvPr>
            <p:ph type="body" idx="1"/>
          </p:nvPr>
        </p:nvSpPr>
        <p:spPr>
          <a:xfrm>
            <a:off x="457200" y="5770835"/>
            <a:ext cx="8229600" cy="597006"/>
          </a:xfrm>
        </p:spPr>
        <p:txBody>
          <a:bodyPr/>
          <a:lstStyle/>
          <a:p>
            <a:r>
              <a:rPr lang="en-US" dirty="0"/>
              <a:t>Some definitions needed in the protocols to follow. These definitions are located in the file </a:t>
            </a:r>
            <a:r>
              <a:rPr lang="en-US" i="1" dirty="0"/>
              <a:t>protocol.h</a:t>
            </a:r>
            <a:r>
              <a:rPr lang="en-US" dirty="0"/>
              <a:t> … continued on the next slide</a:t>
            </a:r>
          </a:p>
        </p:txBody>
      </p:sp>
      <p:pic>
        <p:nvPicPr>
          <p:cNvPr id="5" name="Picture Placeholder 4" descr="Figure 3-11. Some definitions needed in the protocols to follow. These definitions are located in the file protocol.h.&#10;&#10;This example illustrates some declarations (in C) common to many of the protocols to be discussed later in this chapter. Five data structures are defined: boolean, seq nr, packet, frame kind, and frame. These control fields are collectively called the frame header. Slide 4 of 6."/>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26192" y="2094778"/>
            <a:ext cx="7891615" cy="1715222"/>
          </a:xfrm>
        </p:spPr>
      </p:pic>
    </p:spTree>
    <p:extLst>
      <p:ext uri="{BB962C8B-B14F-4D97-AF65-F5344CB8AC3E}">
        <p14:creationId xmlns:p14="http://schemas.microsoft.com/office/powerpoint/2010/main" val="3818776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Transmission And Receipt (5 of 6)</a:t>
            </a:r>
          </a:p>
        </p:txBody>
      </p:sp>
      <p:sp>
        <p:nvSpPr>
          <p:cNvPr id="9" name="Text Placeholder 8"/>
          <p:cNvSpPr>
            <a:spLocks noGrp="1"/>
          </p:cNvSpPr>
          <p:nvPr>
            <p:ph type="body" idx="1"/>
          </p:nvPr>
        </p:nvSpPr>
        <p:spPr>
          <a:xfrm>
            <a:off x="457200" y="5770835"/>
            <a:ext cx="8229600" cy="597006"/>
          </a:xfrm>
        </p:spPr>
        <p:txBody>
          <a:bodyPr/>
          <a:lstStyle/>
          <a:p>
            <a:r>
              <a:rPr lang="en-US" dirty="0"/>
              <a:t>Some definitions needed in the protocols to follow. These definitions are located in the file </a:t>
            </a:r>
            <a:r>
              <a:rPr lang="en-US" i="1" dirty="0"/>
              <a:t>protocol.h</a:t>
            </a:r>
            <a:r>
              <a:rPr lang="en-US" dirty="0"/>
              <a:t> … continued on the next slide</a:t>
            </a:r>
          </a:p>
        </p:txBody>
      </p:sp>
      <p:pic>
        <p:nvPicPr>
          <p:cNvPr id="4" name="Picture Placeholder 3" descr="Figure 3-11. Some definitions needed in the protocols to follow. These definitions are located in the file protocol.h.&#10;&#10;This example illustrates some declarations (in C) common to many of the protocols to be discussed later in this chapter. Five data structures are defined: boolean, seq nr, packet, frame kind, and frame. These control fields are collectively called the frame header. Slide 5 of 6."/>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29576" y="2136343"/>
            <a:ext cx="7684847" cy="1673658"/>
          </a:xfrm>
        </p:spPr>
      </p:pic>
    </p:spTree>
    <p:extLst>
      <p:ext uri="{BB962C8B-B14F-4D97-AF65-F5344CB8AC3E}">
        <p14:creationId xmlns:p14="http://schemas.microsoft.com/office/powerpoint/2010/main" val="15355054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Transmission And Receipt (6 of 6)</a:t>
            </a:r>
          </a:p>
        </p:txBody>
      </p:sp>
      <p:sp>
        <p:nvSpPr>
          <p:cNvPr id="9" name="Text Placeholder 8"/>
          <p:cNvSpPr>
            <a:spLocks noGrp="1"/>
          </p:cNvSpPr>
          <p:nvPr>
            <p:ph type="body" idx="1"/>
          </p:nvPr>
        </p:nvSpPr>
        <p:spPr>
          <a:xfrm>
            <a:off x="457200" y="5770835"/>
            <a:ext cx="8229600" cy="597006"/>
          </a:xfrm>
        </p:spPr>
        <p:txBody>
          <a:bodyPr/>
          <a:lstStyle/>
          <a:p>
            <a:r>
              <a:rPr lang="en-US" dirty="0"/>
              <a:t>Some definitions needed in the protocols to follow. These definitions are located in the file </a:t>
            </a:r>
            <a:r>
              <a:rPr lang="en-US" i="1" dirty="0"/>
              <a:t>protocol.h</a:t>
            </a:r>
            <a:r>
              <a:rPr lang="en-US" dirty="0"/>
              <a:t> (end of code)</a:t>
            </a:r>
          </a:p>
        </p:txBody>
      </p:sp>
      <p:pic>
        <p:nvPicPr>
          <p:cNvPr id="5" name="Picture Placeholder 4" descr="Figure 3-11. Some definitions needed in the protocols to follow. These definitions are located in the file protocol.h.&#10;&#10;This example illustrates some declarations (in C) common to many of the protocols to be discussed later in this chapter. Five data structures are defined: boolean, seq nr, packet, frame kind, and frame. These control fields are collectively called the frame header. Slide 5 of 6."/>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98622" y="2169732"/>
            <a:ext cx="7546755" cy="1640268"/>
          </a:xfrm>
        </p:spPr>
      </p:pic>
    </p:spTree>
    <p:extLst>
      <p:ext uri="{BB962C8B-B14F-4D97-AF65-F5344CB8AC3E}">
        <p14:creationId xmlns:p14="http://schemas.microsoft.com/office/powerpoint/2010/main" val="3077868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Simplex Link-Layer Protocols (1 of 10)</a:t>
            </a:r>
          </a:p>
        </p:txBody>
      </p:sp>
      <p:sp>
        <p:nvSpPr>
          <p:cNvPr id="3" name="Text Placeholder 2"/>
          <p:cNvSpPr>
            <a:spLocks noGrp="1"/>
          </p:cNvSpPr>
          <p:nvPr>
            <p:ph type="body" idx="1"/>
          </p:nvPr>
        </p:nvSpPr>
        <p:spPr/>
        <p:txBody>
          <a:bodyPr/>
          <a:lstStyle/>
          <a:p>
            <a:r>
              <a:rPr lang="en-US" dirty="0"/>
              <a:t>Utopia: No Flow Control or Error Correction</a:t>
            </a:r>
          </a:p>
          <a:p>
            <a:r>
              <a:rPr lang="en-US" dirty="0"/>
              <a:t>Adding Flow Control: Stop-and-Wait</a:t>
            </a:r>
          </a:p>
          <a:p>
            <a:r>
              <a:rPr lang="en-US" dirty="0"/>
              <a:t>Adding Error Correction: Sequence Numbers and ARQ</a:t>
            </a:r>
          </a:p>
        </p:txBody>
      </p:sp>
    </p:spTree>
    <p:extLst>
      <p:ext uri="{BB962C8B-B14F-4D97-AF65-F5344CB8AC3E}">
        <p14:creationId xmlns:p14="http://schemas.microsoft.com/office/powerpoint/2010/main" val="36915806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Simplex Link-Layer Protocols (2 of 10)</a:t>
            </a:r>
          </a:p>
        </p:txBody>
      </p:sp>
      <p:sp>
        <p:nvSpPr>
          <p:cNvPr id="3" name="Text Placeholder 2"/>
          <p:cNvSpPr>
            <a:spLocks noGrp="1"/>
          </p:cNvSpPr>
          <p:nvPr>
            <p:ph type="body" idx="1"/>
          </p:nvPr>
        </p:nvSpPr>
        <p:spPr>
          <a:xfrm>
            <a:off x="451421" y="5862275"/>
            <a:ext cx="8229600" cy="414126"/>
          </a:xfrm>
        </p:spPr>
        <p:txBody>
          <a:bodyPr/>
          <a:lstStyle/>
          <a:p>
            <a:pPr algn="ctr"/>
            <a:r>
              <a:rPr lang="pt-BR" dirty="0"/>
              <a:t>A utopian simplex protocol </a:t>
            </a:r>
            <a:r>
              <a:rPr lang="en-US" dirty="0"/>
              <a:t>… continued on the next slide</a:t>
            </a:r>
          </a:p>
        </p:txBody>
      </p:sp>
      <p:pic>
        <p:nvPicPr>
          <p:cNvPr id="5" name="Picture Placeholder 4" descr="Figure 3-12 A utopian simplex protocol.&#10;&#10;The first of three examples illustrating data transmission. In this case data flows in one direction only with no flow control or error correction. Slide 1 of 3.&#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476049" y="2188029"/>
            <a:ext cx="7880554" cy="1839953"/>
          </a:xfrm>
        </p:spPr>
      </p:pic>
      <p:sp>
        <p:nvSpPr>
          <p:cNvPr id="6" name="TextBox 5">
            <a:extLst>
              <a:ext uri="{FF2B5EF4-FFF2-40B4-BE49-F238E27FC236}">
                <a16:creationId xmlns:a16="http://schemas.microsoft.com/office/drawing/2014/main" id="{4E08ADE6-CB3C-AE4E-5BEE-BB6A19D03744}"/>
              </a:ext>
            </a:extLst>
          </p:cNvPr>
          <p:cNvSpPr txBox="1"/>
          <p:nvPr/>
        </p:nvSpPr>
        <p:spPr>
          <a:xfrm>
            <a:off x="2442348" y="5090883"/>
            <a:ext cx="4572000" cy="307777"/>
          </a:xfrm>
          <a:prstGeom prst="rect">
            <a:avLst/>
          </a:prstGeom>
          <a:noFill/>
        </p:spPr>
        <p:txBody>
          <a:bodyPr wrap="square">
            <a:spAutoFit/>
          </a:bodyPr>
          <a:lstStyle/>
          <a:p>
            <a:pPr lvl="1"/>
            <a:r>
              <a:rPr lang="en-US" dirty="0"/>
              <a:t>Utopia: No Flow Control or Error Correction</a:t>
            </a:r>
          </a:p>
        </p:txBody>
      </p:sp>
    </p:spTree>
    <p:extLst>
      <p:ext uri="{BB962C8B-B14F-4D97-AF65-F5344CB8AC3E}">
        <p14:creationId xmlns:p14="http://schemas.microsoft.com/office/powerpoint/2010/main" val="21617801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Simplex Link-Layer Protocols (3 of 10)</a:t>
            </a:r>
          </a:p>
        </p:txBody>
      </p:sp>
      <p:sp>
        <p:nvSpPr>
          <p:cNvPr id="3" name="Text Placeholder 2"/>
          <p:cNvSpPr>
            <a:spLocks noGrp="1"/>
          </p:cNvSpPr>
          <p:nvPr>
            <p:ph type="body" idx="1"/>
          </p:nvPr>
        </p:nvSpPr>
        <p:spPr>
          <a:xfrm>
            <a:off x="451421" y="5862275"/>
            <a:ext cx="8229600" cy="414126"/>
          </a:xfrm>
        </p:spPr>
        <p:txBody>
          <a:bodyPr/>
          <a:lstStyle/>
          <a:p>
            <a:pPr algn="ctr"/>
            <a:r>
              <a:rPr lang="pt-BR" dirty="0"/>
              <a:t>A utopian simplex protocol </a:t>
            </a:r>
            <a:r>
              <a:rPr lang="en-US" dirty="0"/>
              <a:t>… continued on the next slide</a:t>
            </a:r>
          </a:p>
        </p:txBody>
      </p:sp>
      <p:pic>
        <p:nvPicPr>
          <p:cNvPr id="5" name="Picture Placeholder 4" descr="Figure 3-12 A utopian simplex protocol.&#10;&#10;The first of three examples illustrating data transmission. In this case data flows in one direction only with no flow control or error correction. Slide 2 of 3.&#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55180" y="1947603"/>
            <a:ext cx="7822082" cy="2890686"/>
          </a:xfrm>
        </p:spPr>
      </p:pic>
      <p:sp>
        <p:nvSpPr>
          <p:cNvPr id="6" name="TextBox 5">
            <a:extLst>
              <a:ext uri="{FF2B5EF4-FFF2-40B4-BE49-F238E27FC236}">
                <a16:creationId xmlns:a16="http://schemas.microsoft.com/office/drawing/2014/main" id="{3F16EFE0-52D5-95FD-15AB-3485B34DB99E}"/>
              </a:ext>
            </a:extLst>
          </p:cNvPr>
          <p:cNvSpPr txBox="1"/>
          <p:nvPr/>
        </p:nvSpPr>
        <p:spPr>
          <a:xfrm>
            <a:off x="2280221" y="5488215"/>
            <a:ext cx="4572000" cy="307777"/>
          </a:xfrm>
          <a:prstGeom prst="rect">
            <a:avLst/>
          </a:prstGeom>
          <a:noFill/>
        </p:spPr>
        <p:txBody>
          <a:bodyPr wrap="square">
            <a:spAutoFit/>
          </a:bodyPr>
          <a:lstStyle/>
          <a:p>
            <a:pPr lvl="1"/>
            <a:r>
              <a:rPr lang="en-US" dirty="0"/>
              <a:t>Utopia: No Flow Control or Error Correction</a:t>
            </a:r>
          </a:p>
        </p:txBody>
      </p:sp>
    </p:spTree>
    <p:extLst>
      <p:ext uri="{BB962C8B-B14F-4D97-AF65-F5344CB8AC3E}">
        <p14:creationId xmlns:p14="http://schemas.microsoft.com/office/powerpoint/2010/main" val="21285187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Simplex Link-Layer Protocols (4 of 10)</a:t>
            </a:r>
          </a:p>
        </p:txBody>
      </p:sp>
      <p:sp>
        <p:nvSpPr>
          <p:cNvPr id="3" name="Text Placeholder 2"/>
          <p:cNvSpPr>
            <a:spLocks noGrp="1"/>
          </p:cNvSpPr>
          <p:nvPr>
            <p:ph type="body" idx="1"/>
          </p:nvPr>
        </p:nvSpPr>
        <p:spPr>
          <a:xfrm>
            <a:off x="451421" y="5862275"/>
            <a:ext cx="8229600" cy="414126"/>
          </a:xfrm>
        </p:spPr>
        <p:txBody>
          <a:bodyPr/>
          <a:lstStyle/>
          <a:p>
            <a:pPr algn="ctr"/>
            <a:r>
              <a:rPr lang="pt-BR" dirty="0"/>
              <a:t>A utopian simplex protocol </a:t>
            </a:r>
            <a:r>
              <a:rPr lang="en-US" altLang="en-US" dirty="0"/>
              <a:t>(end of code)</a:t>
            </a:r>
            <a:endParaRPr lang="en-US" dirty="0"/>
          </a:p>
        </p:txBody>
      </p:sp>
      <p:pic>
        <p:nvPicPr>
          <p:cNvPr id="5" name="Picture Placeholder 4" descr="Figure 3-12 A utopian simplex protocol.&#10;&#10;The first of three examples illustrating data transmission. In this case data flows in one direction only with no flow control or error correction. Slide 3 of 3.&#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16384" y="2223021"/>
            <a:ext cx="7499674" cy="2143813"/>
          </a:xfrm>
        </p:spPr>
      </p:pic>
      <p:sp>
        <p:nvSpPr>
          <p:cNvPr id="6" name="TextBox 5">
            <a:extLst>
              <a:ext uri="{FF2B5EF4-FFF2-40B4-BE49-F238E27FC236}">
                <a16:creationId xmlns:a16="http://schemas.microsoft.com/office/drawing/2014/main" id="{3B225C4D-EF16-224D-3CC8-291759834954}"/>
              </a:ext>
            </a:extLst>
          </p:cNvPr>
          <p:cNvSpPr txBox="1"/>
          <p:nvPr/>
        </p:nvSpPr>
        <p:spPr>
          <a:xfrm>
            <a:off x="2693453" y="5398841"/>
            <a:ext cx="4572000" cy="307777"/>
          </a:xfrm>
          <a:prstGeom prst="rect">
            <a:avLst/>
          </a:prstGeom>
          <a:noFill/>
        </p:spPr>
        <p:txBody>
          <a:bodyPr wrap="square">
            <a:spAutoFit/>
          </a:bodyPr>
          <a:lstStyle/>
          <a:p>
            <a:pPr lvl="1"/>
            <a:r>
              <a:rPr lang="en-US" dirty="0"/>
              <a:t>Utopia: No Flow Control or Error Correction</a:t>
            </a:r>
          </a:p>
        </p:txBody>
      </p:sp>
    </p:spTree>
    <p:extLst>
      <p:ext uri="{BB962C8B-B14F-4D97-AF65-F5344CB8AC3E}">
        <p14:creationId xmlns:p14="http://schemas.microsoft.com/office/powerpoint/2010/main" val="151120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Simplex Link-Layer Protocols (5 of 10)</a:t>
            </a:r>
          </a:p>
        </p:txBody>
      </p:sp>
      <p:sp>
        <p:nvSpPr>
          <p:cNvPr id="3" name="Text Placeholder 2"/>
          <p:cNvSpPr>
            <a:spLocks noGrp="1"/>
          </p:cNvSpPr>
          <p:nvPr>
            <p:ph type="body" idx="1"/>
          </p:nvPr>
        </p:nvSpPr>
        <p:spPr>
          <a:xfrm>
            <a:off x="457200" y="5834140"/>
            <a:ext cx="8229600" cy="470396"/>
          </a:xfrm>
        </p:spPr>
        <p:txBody>
          <a:bodyPr/>
          <a:lstStyle/>
          <a:p>
            <a:pPr algn="ctr"/>
            <a:r>
              <a:rPr lang="en-US" dirty="0"/>
              <a:t>A simplex stop-and-wait protocol … continued on the next slide </a:t>
            </a:r>
          </a:p>
        </p:txBody>
      </p:sp>
      <p:pic>
        <p:nvPicPr>
          <p:cNvPr id="7" name="Picture Placeholder 6" descr="Figure 3-13 A simplex stop-and-wait protocol.&#10;&#10;The second of three examples illustrating data transmission. This case illustrates a protocol in which the sender sends one frame and then waits for an acknowledgement before proceeding, known as called stop-and-wait. Slide 1 of 3.&#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08623" y="2257177"/>
            <a:ext cx="7326754" cy="1490364"/>
          </a:xfrm>
        </p:spPr>
      </p:pic>
      <p:sp>
        <p:nvSpPr>
          <p:cNvPr id="8" name="TextBox 7">
            <a:extLst>
              <a:ext uri="{FF2B5EF4-FFF2-40B4-BE49-F238E27FC236}">
                <a16:creationId xmlns:a16="http://schemas.microsoft.com/office/drawing/2014/main" id="{F4351600-D207-7D3C-9287-CDFF18811EEA}"/>
              </a:ext>
            </a:extLst>
          </p:cNvPr>
          <p:cNvSpPr txBox="1"/>
          <p:nvPr/>
        </p:nvSpPr>
        <p:spPr>
          <a:xfrm>
            <a:off x="2745568" y="5275658"/>
            <a:ext cx="4572000" cy="307777"/>
          </a:xfrm>
          <a:prstGeom prst="rect">
            <a:avLst/>
          </a:prstGeom>
          <a:noFill/>
        </p:spPr>
        <p:txBody>
          <a:bodyPr wrap="square">
            <a:spAutoFit/>
          </a:bodyPr>
          <a:lstStyle/>
          <a:p>
            <a:r>
              <a:rPr lang="en-US" dirty="0"/>
              <a:t>Adding Flow Control: Stop-and-Wait</a:t>
            </a:r>
          </a:p>
        </p:txBody>
      </p:sp>
    </p:spTree>
    <p:extLst>
      <p:ext uri="{BB962C8B-B14F-4D97-AF65-F5344CB8AC3E}">
        <p14:creationId xmlns:p14="http://schemas.microsoft.com/office/powerpoint/2010/main" val="30497513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Simplex Link-Layer Protocols (6 of 10)</a:t>
            </a:r>
          </a:p>
        </p:txBody>
      </p:sp>
      <p:sp>
        <p:nvSpPr>
          <p:cNvPr id="3" name="Text Placeholder 2"/>
          <p:cNvSpPr>
            <a:spLocks noGrp="1"/>
          </p:cNvSpPr>
          <p:nvPr>
            <p:ph type="body" idx="1"/>
          </p:nvPr>
        </p:nvSpPr>
        <p:spPr>
          <a:xfrm>
            <a:off x="457200" y="5834140"/>
            <a:ext cx="8229600" cy="470396"/>
          </a:xfrm>
        </p:spPr>
        <p:txBody>
          <a:bodyPr/>
          <a:lstStyle/>
          <a:p>
            <a:pPr algn="ctr"/>
            <a:r>
              <a:rPr lang="en-US" dirty="0"/>
              <a:t>A simplex stop-and-wait protocol … continued on the next slide</a:t>
            </a:r>
          </a:p>
        </p:txBody>
      </p:sp>
      <p:pic>
        <p:nvPicPr>
          <p:cNvPr id="5" name="Picture Placeholder 4" descr="Figure 3-13 A simplex stop-and-wait protocol.&#10;The second of three examples illustrating data transmission. This case illustrates a protocol in which the sender sends one frame and then waits for an acknowledgement before proceeding, known as called stop-and-wait.  Slide 2 of 3."/>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54967" y="2327521"/>
            <a:ext cx="7434065" cy="2474497"/>
          </a:xfrm>
        </p:spPr>
      </p:pic>
      <p:sp>
        <p:nvSpPr>
          <p:cNvPr id="6" name="TextBox 5">
            <a:extLst>
              <a:ext uri="{FF2B5EF4-FFF2-40B4-BE49-F238E27FC236}">
                <a16:creationId xmlns:a16="http://schemas.microsoft.com/office/drawing/2014/main" id="{552833A1-6B01-7DF5-7BC3-090D665E47F0}"/>
              </a:ext>
            </a:extLst>
          </p:cNvPr>
          <p:cNvSpPr txBox="1"/>
          <p:nvPr/>
        </p:nvSpPr>
        <p:spPr>
          <a:xfrm>
            <a:off x="2631861" y="5436744"/>
            <a:ext cx="4572000" cy="307777"/>
          </a:xfrm>
          <a:prstGeom prst="rect">
            <a:avLst/>
          </a:prstGeom>
          <a:noFill/>
        </p:spPr>
        <p:txBody>
          <a:bodyPr wrap="square">
            <a:spAutoFit/>
          </a:bodyPr>
          <a:lstStyle/>
          <a:p>
            <a:r>
              <a:rPr lang="en-US" dirty="0"/>
              <a:t>Adding Flow Control: Stop-and-Wait</a:t>
            </a:r>
          </a:p>
        </p:txBody>
      </p:sp>
    </p:spTree>
    <p:extLst>
      <p:ext uri="{BB962C8B-B14F-4D97-AF65-F5344CB8AC3E}">
        <p14:creationId xmlns:p14="http://schemas.microsoft.com/office/powerpoint/2010/main" val="37234848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Simplex Link-Layer Protocols (7 of 10)</a:t>
            </a:r>
          </a:p>
        </p:txBody>
      </p:sp>
      <p:sp>
        <p:nvSpPr>
          <p:cNvPr id="3" name="Text Placeholder 2"/>
          <p:cNvSpPr>
            <a:spLocks noGrp="1"/>
          </p:cNvSpPr>
          <p:nvPr>
            <p:ph type="body" idx="1"/>
          </p:nvPr>
        </p:nvSpPr>
        <p:spPr>
          <a:xfrm>
            <a:off x="457200" y="5834140"/>
            <a:ext cx="8229600" cy="470396"/>
          </a:xfrm>
        </p:spPr>
        <p:txBody>
          <a:bodyPr/>
          <a:lstStyle/>
          <a:p>
            <a:pPr algn="ctr"/>
            <a:r>
              <a:rPr lang="en-US" dirty="0"/>
              <a:t>A simplex stop-and-wait protocol </a:t>
            </a:r>
            <a:r>
              <a:rPr lang="en-US"/>
              <a:t>(end of code)</a:t>
            </a:r>
            <a:endParaRPr lang="en-US" dirty="0"/>
          </a:p>
        </p:txBody>
      </p:sp>
      <p:pic>
        <p:nvPicPr>
          <p:cNvPr id="5" name="Picture Placeholder 4" descr="Figure 3-13 A simplex stop-and-wait protocol.&#10;&#10;The second of three examples illustrating data transmission. This case illustrates a protocol in which the sender sends one frame and then waits for an acknowledgement before proceeding, known as called stop-and-wait. Slide 3 of 3.&#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524001" y="2157219"/>
            <a:ext cx="8095997" cy="2264883"/>
          </a:xfrm>
        </p:spPr>
      </p:pic>
      <p:sp>
        <p:nvSpPr>
          <p:cNvPr id="6" name="TextBox 5">
            <a:extLst>
              <a:ext uri="{FF2B5EF4-FFF2-40B4-BE49-F238E27FC236}">
                <a16:creationId xmlns:a16="http://schemas.microsoft.com/office/drawing/2014/main" id="{A6589AC0-DA8A-AF0C-4C29-B5B04D117869}"/>
              </a:ext>
            </a:extLst>
          </p:cNvPr>
          <p:cNvSpPr txBox="1"/>
          <p:nvPr/>
        </p:nvSpPr>
        <p:spPr>
          <a:xfrm>
            <a:off x="2764520" y="5384628"/>
            <a:ext cx="4572000" cy="307777"/>
          </a:xfrm>
          <a:prstGeom prst="rect">
            <a:avLst/>
          </a:prstGeom>
          <a:noFill/>
        </p:spPr>
        <p:txBody>
          <a:bodyPr wrap="square">
            <a:spAutoFit/>
          </a:bodyPr>
          <a:lstStyle/>
          <a:p>
            <a:r>
              <a:rPr lang="en-US" dirty="0"/>
              <a:t>Adding Flow Control: Stop-and-Wait</a:t>
            </a:r>
          </a:p>
        </p:txBody>
      </p:sp>
    </p:spTree>
    <p:extLst>
      <p:ext uri="{BB962C8B-B14F-4D97-AF65-F5344CB8AC3E}">
        <p14:creationId xmlns:p14="http://schemas.microsoft.com/office/powerpoint/2010/main" val="9434394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3F77B-9E14-5F94-21EA-12A516B3E4CD}"/>
              </a:ext>
            </a:extLst>
          </p:cNvPr>
          <p:cNvSpPr>
            <a:spLocks noGrp="1"/>
          </p:cNvSpPr>
          <p:nvPr>
            <p:ph type="title"/>
          </p:nvPr>
        </p:nvSpPr>
        <p:spPr/>
        <p:txBody>
          <a:bodyPr/>
          <a:lstStyle/>
          <a:p>
            <a:r>
              <a:rPr lang="en-US" dirty="0"/>
              <a:t>Data Link Later Functions</a:t>
            </a:r>
          </a:p>
        </p:txBody>
      </p:sp>
      <p:sp>
        <p:nvSpPr>
          <p:cNvPr id="3" name="Rectangle 1">
            <a:extLst>
              <a:ext uri="{FF2B5EF4-FFF2-40B4-BE49-F238E27FC236}">
                <a16:creationId xmlns:a16="http://schemas.microsoft.com/office/drawing/2014/main" id="{07733ED2-A3E5-4A8D-54E3-DA905F5B3BD3}"/>
              </a:ext>
            </a:extLst>
          </p:cNvPr>
          <p:cNvSpPr>
            <a:spLocks noChangeArrowheads="1"/>
          </p:cNvSpPr>
          <p:nvPr/>
        </p:nvSpPr>
        <p:spPr bwMode="auto">
          <a:xfrm>
            <a:off x="405084" y="1311394"/>
            <a:ext cx="7838730" cy="32547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56032" lvl="0" indent="-154432" defTabSz="914400" eaLnBrk="0" fontAlgn="base" latinLnBrk="0" hangingPunct="0">
              <a:spcBef>
                <a:spcPts val="1500"/>
              </a:spcBef>
              <a:buClr>
                <a:srgbClr val="007FA3"/>
              </a:buClr>
              <a:buSzPct val="100000"/>
              <a:buFont typeface="Arial"/>
              <a:buChar char="•"/>
              <a:tabLst/>
            </a:pPr>
            <a:r>
              <a:rPr lang="en-US" altLang="en-US" sz="2400" dirty="0">
                <a:solidFill>
                  <a:schemeClr val="dk1"/>
                </a:solidFill>
              </a:rPr>
              <a:t>Providing a well-defined service interface to the network layer.</a:t>
            </a:r>
          </a:p>
          <a:p>
            <a:pPr marL="256032" lvl="0" indent="-154432" defTabSz="914400" eaLnBrk="0" fontAlgn="base" latinLnBrk="0" hangingPunct="0">
              <a:spcBef>
                <a:spcPts val="1500"/>
              </a:spcBef>
              <a:buClr>
                <a:srgbClr val="007FA3"/>
              </a:buClr>
              <a:buSzPct val="100000"/>
              <a:buFont typeface="Arial"/>
              <a:buChar char="•"/>
              <a:tabLst/>
            </a:pPr>
            <a:r>
              <a:rPr lang="en-US" altLang="en-US" sz="2400" dirty="0">
                <a:solidFill>
                  <a:schemeClr val="dk1"/>
                </a:solidFill>
              </a:rPr>
              <a:t>Framing sequences of bytes as self-contained segments.</a:t>
            </a:r>
          </a:p>
          <a:p>
            <a:pPr marL="256032" lvl="0" indent="-154432" defTabSz="914400" eaLnBrk="0" fontAlgn="base" latinLnBrk="0" hangingPunct="0">
              <a:spcBef>
                <a:spcPts val="1500"/>
              </a:spcBef>
              <a:buClr>
                <a:srgbClr val="007FA3"/>
              </a:buClr>
              <a:buSzPct val="100000"/>
              <a:buFont typeface="Arial"/>
              <a:buChar char="•"/>
              <a:tabLst/>
            </a:pPr>
            <a:r>
              <a:rPr lang="en-US" altLang="en-US" sz="2400" dirty="0">
                <a:solidFill>
                  <a:schemeClr val="dk1"/>
                </a:solidFill>
              </a:rPr>
              <a:t>Detecting and correcting transmission errors.</a:t>
            </a:r>
          </a:p>
          <a:p>
            <a:pPr marL="256032" lvl="0" indent="-154432" defTabSz="914400" eaLnBrk="0" fontAlgn="base" latinLnBrk="0" hangingPunct="0">
              <a:spcBef>
                <a:spcPts val="1500"/>
              </a:spcBef>
              <a:buClr>
                <a:srgbClr val="007FA3"/>
              </a:buClr>
              <a:buSzPct val="100000"/>
              <a:buFont typeface="Arial"/>
              <a:buChar char="•"/>
              <a:tabLst/>
            </a:pPr>
            <a:r>
              <a:rPr lang="en-US" altLang="en-US" sz="2400" dirty="0">
                <a:solidFill>
                  <a:schemeClr val="dk1"/>
                </a:solidFill>
              </a:rPr>
              <a:t>Regulating the flow of data so that slow receivers are not swamped by fast senders.</a:t>
            </a:r>
          </a:p>
        </p:txBody>
      </p:sp>
    </p:spTree>
    <p:extLst>
      <p:ext uri="{BB962C8B-B14F-4D97-AF65-F5344CB8AC3E}">
        <p14:creationId xmlns:p14="http://schemas.microsoft.com/office/powerpoint/2010/main" val="4244638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91B9518-96C3-5CBA-08B0-153F8EBED984}"/>
              </a:ext>
            </a:extLst>
          </p:cNvPr>
          <p:cNvSpPr txBox="1"/>
          <p:nvPr/>
        </p:nvSpPr>
        <p:spPr>
          <a:xfrm>
            <a:off x="668033" y="521162"/>
            <a:ext cx="8002185" cy="5663089"/>
          </a:xfrm>
          <a:prstGeom prst="rect">
            <a:avLst/>
          </a:prstGeom>
          <a:noFill/>
        </p:spPr>
        <p:txBody>
          <a:bodyPr wrap="square">
            <a:spAutoFit/>
          </a:bodyPr>
          <a:lstStyle/>
          <a:p>
            <a:r>
              <a:rPr lang="en-US" sz="2400" dirty="0"/>
              <a:t>Consider the following scenario:</a:t>
            </a:r>
          </a:p>
          <a:p>
            <a:endParaRPr lang="en-US" dirty="0"/>
          </a:p>
          <a:p>
            <a:pPr>
              <a:buFont typeface="+mj-lt"/>
              <a:buAutoNum type="arabicPeriod"/>
            </a:pPr>
            <a:r>
              <a:rPr lang="en-US" sz="1800" dirty="0"/>
              <a:t>The network layer on </a:t>
            </a:r>
            <a:r>
              <a:rPr lang="en-US" sz="1800" i="1" dirty="0"/>
              <a:t>A</a:t>
            </a:r>
            <a:r>
              <a:rPr lang="en-US" sz="1800" dirty="0"/>
              <a:t> gives packet 1 to its data link layer. The packet is correctly received at </a:t>
            </a:r>
            <a:r>
              <a:rPr lang="en-US" sz="1800" i="1" dirty="0"/>
              <a:t>B</a:t>
            </a:r>
            <a:r>
              <a:rPr lang="en-US" sz="1800" dirty="0"/>
              <a:t> and passed to the network layer on </a:t>
            </a:r>
            <a:r>
              <a:rPr lang="en-US" sz="1800" i="1" dirty="0"/>
              <a:t>B</a:t>
            </a:r>
            <a:r>
              <a:rPr lang="en-US" sz="1800" dirty="0"/>
              <a:t>. </a:t>
            </a:r>
            <a:r>
              <a:rPr lang="en-US" sz="1800" i="1" dirty="0"/>
              <a:t>B</a:t>
            </a:r>
            <a:r>
              <a:rPr lang="en-US" sz="1800" dirty="0"/>
              <a:t> sends an acknowledgement frame back to </a:t>
            </a:r>
            <a:r>
              <a:rPr lang="en-US" sz="1800" i="1" dirty="0"/>
              <a:t>A</a:t>
            </a:r>
            <a:r>
              <a:rPr lang="en-US" sz="1800" dirty="0"/>
              <a:t>.</a:t>
            </a:r>
          </a:p>
          <a:p>
            <a:pPr>
              <a:buFont typeface="+mj-lt"/>
              <a:buAutoNum type="arabicPeriod"/>
            </a:pPr>
            <a:endParaRPr lang="en-US" sz="1800" dirty="0"/>
          </a:p>
          <a:p>
            <a:pPr>
              <a:buFont typeface="+mj-lt"/>
              <a:buAutoNum type="arabicPeriod" startAt="2"/>
            </a:pPr>
            <a:r>
              <a:rPr lang="en-US" sz="1800" dirty="0"/>
              <a:t>The acknowledgement frame gets lost completely. It just never arrives at all. Life would be a great deal simpler if the channel mangled and lost only data frames and not control frames, but sad to say, the channel is not very discriminating.</a:t>
            </a:r>
          </a:p>
          <a:p>
            <a:pPr>
              <a:buFont typeface="+mj-lt"/>
              <a:buAutoNum type="arabicPeriod" startAt="2"/>
            </a:pPr>
            <a:endParaRPr lang="en-US" sz="1800" dirty="0"/>
          </a:p>
          <a:p>
            <a:pPr>
              <a:buFont typeface="+mj-lt"/>
              <a:buAutoNum type="arabicPeriod" startAt="3"/>
            </a:pPr>
            <a:r>
              <a:rPr lang="en-US" sz="1800" dirty="0"/>
              <a:t>The data link layer on </a:t>
            </a:r>
            <a:r>
              <a:rPr lang="en-US" sz="1800" i="1" dirty="0"/>
              <a:t>A</a:t>
            </a:r>
            <a:r>
              <a:rPr lang="en-US" sz="1800" dirty="0"/>
              <a:t> eventually times out. Not having received an acknowledgement, it (incorrectly) assumes that its data frame was lost or damaged and sends the frame containing packet 1 again.</a:t>
            </a:r>
          </a:p>
          <a:p>
            <a:pPr>
              <a:buFont typeface="+mj-lt"/>
              <a:buAutoNum type="arabicPeriod" startAt="3"/>
            </a:pPr>
            <a:endParaRPr lang="en-US" sz="1800" dirty="0"/>
          </a:p>
          <a:p>
            <a:pPr>
              <a:buFont typeface="+mj-lt"/>
              <a:buAutoNum type="arabicPeriod" startAt="4"/>
            </a:pPr>
            <a:r>
              <a:rPr lang="en-US" sz="1800" dirty="0"/>
              <a:t>The duplicate frame also arrives intact at the data link layer on </a:t>
            </a:r>
            <a:r>
              <a:rPr lang="en-US" sz="1800" i="1" dirty="0"/>
              <a:t>B</a:t>
            </a:r>
            <a:r>
              <a:rPr lang="en-US" sz="1800" dirty="0"/>
              <a:t> and is unwittingly passed to the network layer there. If </a:t>
            </a:r>
            <a:r>
              <a:rPr lang="en-US" sz="1800" i="1" dirty="0"/>
              <a:t>A</a:t>
            </a:r>
            <a:r>
              <a:rPr lang="en-US" sz="1800" dirty="0"/>
              <a:t> is sending a file to </a:t>
            </a:r>
            <a:r>
              <a:rPr lang="en-US" sz="1800" i="1" dirty="0"/>
              <a:t>B</a:t>
            </a:r>
            <a:r>
              <a:rPr lang="en-US" sz="1800" dirty="0"/>
              <a:t>, part of the file will be duplicated (i.e., the copy of the file made by </a:t>
            </a:r>
            <a:r>
              <a:rPr lang="en-US" sz="1800" i="1" dirty="0"/>
              <a:t>B</a:t>
            </a:r>
            <a:r>
              <a:rPr lang="en-US" sz="1800" dirty="0"/>
              <a:t> will be incorrect and the error will not have been detected). In other words, the protocol will fail.</a:t>
            </a:r>
          </a:p>
        </p:txBody>
      </p:sp>
    </p:spTree>
    <p:extLst>
      <p:ext uri="{BB962C8B-B14F-4D97-AF65-F5344CB8AC3E}">
        <p14:creationId xmlns:p14="http://schemas.microsoft.com/office/powerpoint/2010/main" val="38332328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Simplex Link-Layer Protocols (8 of 10)</a:t>
            </a:r>
          </a:p>
        </p:txBody>
      </p:sp>
      <p:sp>
        <p:nvSpPr>
          <p:cNvPr id="3" name="Text Placeholder 2"/>
          <p:cNvSpPr>
            <a:spLocks noGrp="1"/>
          </p:cNvSpPr>
          <p:nvPr>
            <p:ph type="body" idx="1"/>
          </p:nvPr>
        </p:nvSpPr>
        <p:spPr>
          <a:xfrm>
            <a:off x="457200" y="5830187"/>
            <a:ext cx="8229600" cy="520772"/>
          </a:xfrm>
        </p:spPr>
        <p:txBody>
          <a:bodyPr/>
          <a:lstStyle/>
          <a:p>
            <a:pPr algn="ctr"/>
            <a:r>
              <a:rPr lang="en-US" dirty="0"/>
              <a:t>A positive acknowledgement with retransmission protocol … continued on the next slide</a:t>
            </a:r>
          </a:p>
        </p:txBody>
      </p:sp>
      <p:pic>
        <p:nvPicPr>
          <p:cNvPr id="5" name="Picture Placeholder 4" descr="Figure 3-14 A positive acknowledgement with retransmission protocol.&#10;&#10;The third of three examples illustrating data transmission. In this case, a technique known as piggybacking is used where we temporarily delay outgoing acknowledgements so that they can be hooked onto the next outgoing data frame. Slide 1 of 3.&#10;"/>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02208" y="2529831"/>
            <a:ext cx="7339584" cy="826008"/>
          </a:xfrm>
        </p:spPr>
      </p:pic>
      <p:sp>
        <p:nvSpPr>
          <p:cNvPr id="6" name="TextBox 5">
            <a:extLst>
              <a:ext uri="{FF2B5EF4-FFF2-40B4-BE49-F238E27FC236}">
                <a16:creationId xmlns:a16="http://schemas.microsoft.com/office/drawing/2014/main" id="{EAAA5FED-7D73-749D-864D-24668C5E01C3}"/>
              </a:ext>
            </a:extLst>
          </p:cNvPr>
          <p:cNvSpPr txBox="1"/>
          <p:nvPr/>
        </p:nvSpPr>
        <p:spPr>
          <a:xfrm>
            <a:off x="2110700" y="5370415"/>
            <a:ext cx="4572000" cy="307777"/>
          </a:xfrm>
          <a:prstGeom prst="rect">
            <a:avLst/>
          </a:prstGeom>
          <a:noFill/>
        </p:spPr>
        <p:txBody>
          <a:bodyPr wrap="square">
            <a:spAutoFit/>
          </a:bodyPr>
          <a:lstStyle/>
          <a:p>
            <a:r>
              <a:rPr lang="en-US" dirty="0"/>
              <a:t>Adding Error Correction: Sequence Numbers and ARQ</a:t>
            </a:r>
          </a:p>
        </p:txBody>
      </p:sp>
    </p:spTree>
    <p:extLst>
      <p:ext uri="{BB962C8B-B14F-4D97-AF65-F5344CB8AC3E}">
        <p14:creationId xmlns:p14="http://schemas.microsoft.com/office/powerpoint/2010/main" val="28648670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Simplex Link-Layer Protocols (9 of 10)</a:t>
            </a:r>
          </a:p>
        </p:txBody>
      </p:sp>
      <p:sp>
        <p:nvSpPr>
          <p:cNvPr id="3" name="Text Placeholder 2"/>
          <p:cNvSpPr>
            <a:spLocks noGrp="1"/>
          </p:cNvSpPr>
          <p:nvPr>
            <p:ph type="body" idx="1"/>
          </p:nvPr>
        </p:nvSpPr>
        <p:spPr>
          <a:xfrm>
            <a:off x="457200" y="5830187"/>
            <a:ext cx="8229600" cy="520772"/>
          </a:xfrm>
        </p:spPr>
        <p:txBody>
          <a:bodyPr/>
          <a:lstStyle/>
          <a:p>
            <a:pPr algn="ctr"/>
            <a:r>
              <a:rPr lang="en-US" dirty="0"/>
              <a:t>A positive acknowledgement with retransmission protocol … continued on the next slide</a:t>
            </a:r>
          </a:p>
        </p:txBody>
      </p:sp>
      <p:pic>
        <p:nvPicPr>
          <p:cNvPr id="5" name="Picture Placeholder 4" descr="Figure 3-14 A positive acknowledgement with retransmission protocol.&#10;&#10;The third of three examples illustrating data transmission. In this case, a technique known as piggybacking is used where we temporarily delay outgoing acknowledgements so that they can be hooked onto the next outgoing data frame. Slide 2 of 3."/>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02208" y="1586165"/>
            <a:ext cx="7339584" cy="3953256"/>
          </a:xfrm>
        </p:spPr>
      </p:pic>
      <p:sp>
        <p:nvSpPr>
          <p:cNvPr id="6" name="TextBox 5">
            <a:extLst>
              <a:ext uri="{FF2B5EF4-FFF2-40B4-BE49-F238E27FC236}">
                <a16:creationId xmlns:a16="http://schemas.microsoft.com/office/drawing/2014/main" id="{A646567E-3076-1908-3ED0-71ACC793585E}"/>
              </a:ext>
            </a:extLst>
          </p:cNvPr>
          <p:cNvSpPr txBox="1"/>
          <p:nvPr/>
        </p:nvSpPr>
        <p:spPr>
          <a:xfrm>
            <a:off x="2527629" y="5621519"/>
            <a:ext cx="4572000" cy="307777"/>
          </a:xfrm>
          <a:prstGeom prst="rect">
            <a:avLst/>
          </a:prstGeom>
          <a:noFill/>
        </p:spPr>
        <p:txBody>
          <a:bodyPr wrap="square">
            <a:spAutoFit/>
          </a:bodyPr>
          <a:lstStyle/>
          <a:p>
            <a:r>
              <a:rPr lang="en-US" dirty="0"/>
              <a:t>Adding Error Correction: Sequence Numbers and ARQ</a:t>
            </a:r>
          </a:p>
        </p:txBody>
      </p:sp>
    </p:spTree>
    <p:extLst>
      <p:ext uri="{BB962C8B-B14F-4D97-AF65-F5344CB8AC3E}">
        <p14:creationId xmlns:p14="http://schemas.microsoft.com/office/powerpoint/2010/main" val="16376086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Simplex Link-Layer Protocols (10 of 10)</a:t>
            </a:r>
          </a:p>
        </p:txBody>
      </p:sp>
      <p:sp>
        <p:nvSpPr>
          <p:cNvPr id="3" name="Text Placeholder 2"/>
          <p:cNvSpPr>
            <a:spLocks noGrp="1"/>
          </p:cNvSpPr>
          <p:nvPr>
            <p:ph type="body" idx="1"/>
          </p:nvPr>
        </p:nvSpPr>
        <p:spPr>
          <a:xfrm>
            <a:off x="457200" y="5830187"/>
            <a:ext cx="8229600" cy="520772"/>
          </a:xfrm>
        </p:spPr>
        <p:txBody>
          <a:bodyPr/>
          <a:lstStyle/>
          <a:p>
            <a:pPr algn="ctr"/>
            <a:r>
              <a:rPr lang="en-US" dirty="0"/>
              <a:t>A positive acknowledgement with retransmission protocol </a:t>
            </a:r>
            <a:r>
              <a:rPr lang="en-US" altLang="en-US" dirty="0"/>
              <a:t>(end of code)</a:t>
            </a:r>
            <a:endParaRPr lang="en-US" dirty="0"/>
          </a:p>
        </p:txBody>
      </p:sp>
      <p:pic>
        <p:nvPicPr>
          <p:cNvPr id="5" name="Picture Placeholder 4" descr="Figure 3-14 A positive acknowledgement with retransmission protocol.&#10;&#10;The third of three examples illustrating data transmission. In this case, a technique known as piggybacking is used where we temporarily delay outgoing acknowledgements so that they can be hooked onto the next outgoing data frame. Slide 3 of 3."/>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902208" y="1765997"/>
            <a:ext cx="7339584" cy="3593592"/>
          </a:xfrm>
        </p:spPr>
      </p:pic>
      <p:sp>
        <p:nvSpPr>
          <p:cNvPr id="6" name="TextBox 5">
            <a:extLst>
              <a:ext uri="{FF2B5EF4-FFF2-40B4-BE49-F238E27FC236}">
                <a16:creationId xmlns:a16="http://schemas.microsoft.com/office/drawing/2014/main" id="{FF331AEF-DC55-8096-D632-B2CF5CDF4E01}"/>
              </a:ext>
            </a:extLst>
          </p:cNvPr>
          <p:cNvSpPr txBox="1"/>
          <p:nvPr/>
        </p:nvSpPr>
        <p:spPr>
          <a:xfrm>
            <a:off x="2636599" y="5522410"/>
            <a:ext cx="4572000" cy="307777"/>
          </a:xfrm>
          <a:prstGeom prst="rect">
            <a:avLst/>
          </a:prstGeom>
          <a:noFill/>
        </p:spPr>
        <p:txBody>
          <a:bodyPr wrap="square">
            <a:spAutoFit/>
          </a:bodyPr>
          <a:lstStyle/>
          <a:p>
            <a:r>
              <a:rPr lang="en-US" dirty="0"/>
              <a:t>Adding Error Correction: Sequence Numbers and ARQ</a:t>
            </a:r>
          </a:p>
        </p:txBody>
      </p:sp>
    </p:spTree>
    <p:extLst>
      <p:ext uri="{BB962C8B-B14F-4D97-AF65-F5344CB8AC3E}">
        <p14:creationId xmlns:p14="http://schemas.microsoft.com/office/powerpoint/2010/main" val="31315174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A75FF-4178-DF26-3794-0243441EF29D}"/>
              </a:ext>
            </a:extLst>
          </p:cNvPr>
          <p:cNvSpPr>
            <a:spLocks noGrp="1"/>
          </p:cNvSpPr>
          <p:nvPr>
            <p:ph type="title"/>
          </p:nvPr>
        </p:nvSpPr>
        <p:spPr>
          <a:xfrm>
            <a:off x="651450" y="280716"/>
            <a:ext cx="7421802" cy="1066799"/>
          </a:xfrm>
        </p:spPr>
        <p:txBody>
          <a:bodyPr/>
          <a:lstStyle/>
          <a:p>
            <a:r>
              <a:rPr lang="en-US" dirty="0"/>
              <a:t>Questions for you</a:t>
            </a:r>
          </a:p>
        </p:txBody>
      </p:sp>
      <p:sp>
        <p:nvSpPr>
          <p:cNvPr id="6" name="TextBox 5">
            <a:extLst>
              <a:ext uri="{FF2B5EF4-FFF2-40B4-BE49-F238E27FC236}">
                <a16:creationId xmlns:a16="http://schemas.microsoft.com/office/drawing/2014/main" id="{6ECCCB85-FB37-20B5-E60D-2BF707DD4E3B}"/>
              </a:ext>
            </a:extLst>
          </p:cNvPr>
          <p:cNvSpPr txBox="1"/>
          <p:nvPr/>
        </p:nvSpPr>
        <p:spPr>
          <a:xfrm>
            <a:off x="611180" y="1890117"/>
            <a:ext cx="7665798" cy="3693319"/>
          </a:xfrm>
          <a:prstGeom prst="rect">
            <a:avLst/>
          </a:prstGeom>
          <a:noFill/>
        </p:spPr>
        <p:txBody>
          <a:bodyPr wrap="square">
            <a:spAutoFit/>
          </a:bodyPr>
          <a:lstStyle/>
          <a:p>
            <a:r>
              <a:rPr lang="en-US" sz="2000" dirty="0">
                <a:solidFill>
                  <a:schemeClr val="dk1"/>
                </a:solidFill>
              </a:rPr>
              <a:t>Utopia: No Flow Control or Error Correction</a:t>
            </a:r>
          </a:p>
          <a:p>
            <a:r>
              <a:rPr lang="en-US" sz="2000" dirty="0">
                <a:solidFill>
                  <a:schemeClr val="dk1"/>
                </a:solidFill>
              </a:rPr>
              <a:t>-When should we use Utopia?</a:t>
            </a:r>
          </a:p>
          <a:p>
            <a:endParaRPr lang="en-US" sz="2000" dirty="0">
              <a:solidFill>
                <a:schemeClr val="dk1"/>
              </a:solidFill>
            </a:endParaRPr>
          </a:p>
          <a:p>
            <a:r>
              <a:rPr lang="en-US" sz="2000" dirty="0">
                <a:solidFill>
                  <a:schemeClr val="dk1"/>
                </a:solidFill>
              </a:rPr>
              <a:t>Adding Flow Control: Stop-and-Wait</a:t>
            </a:r>
          </a:p>
          <a:p>
            <a:r>
              <a:rPr lang="en-US" sz="2000" dirty="0">
                <a:solidFill>
                  <a:schemeClr val="dk1"/>
                </a:solidFill>
              </a:rPr>
              <a:t>-How it works?</a:t>
            </a:r>
          </a:p>
          <a:p>
            <a:endParaRPr lang="en-US" sz="2000" dirty="0">
              <a:solidFill>
                <a:schemeClr val="dk1"/>
              </a:solidFill>
            </a:endParaRPr>
          </a:p>
          <a:p>
            <a:r>
              <a:rPr lang="en-US" sz="2000" dirty="0">
                <a:solidFill>
                  <a:schemeClr val="dk1"/>
                </a:solidFill>
              </a:rPr>
              <a:t>Adding Error Correction: Sequence Numbers and ARQ</a:t>
            </a:r>
          </a:p>
          <a:p>
            <a:r>
              <a:rPr lang="en-US" sz="2000" dirty="0">
                <a:solidFill>
                  <a:schemeClr val="dk1"/>
                </a:solidFill>
              </a:rPr>
              <a:t>-Why we use sequence number?</a:t>
            </a:r>
          </a:p>
          <a:p>
            <a:endParaRPr lang="en-US" sz="2000" dirty="0">
              <a:solidFill>
                <a:schemeClr val="dk1"/>
              </a:solidFill>
            </a:endParaRPr>
          </a:p>
          <a:p>
            <a:r>
              <a:rPr lang="en-US" sz="2000" dirty="0">
                <a:solidFill>
                  <a:schemeClr val="dk1"/>
                </a:solidFill>
              </a:rPr>
              <a:t>How bidirectional transmission works?</a:t>
            </a:r>
          </a:p>
          <a:p>
            <a:r>
              <a:rPr lang="en-US" sz="2000" dirty="0">
                <a:solidFill>
                  <a:schemeClr val="dk1"/>
                </a:solidFill>
              </a:rPr>
              <a:t>What is piggybacking?</a:t>
            </a:r>
          </a:p>
          <a:p>
            <a:endParaRPr lang="en-US" dirty="0"/>
          </a:p>
        </p:txBody>
      </p:sp>
    </p:spTree>
    <p:extLst>
      <p:ext uri="{BB962C8B-B14F-4D97-AF65-F5344CB8AC3E}">
        <p14:creationId xmlns:p14="http://schemas.microsoft.com/office/powerpoint/2010/main" val="24319095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Improving Efficiency</a:t>
            </a:r>
          </a:p>
        </p:txBody>
      </p:sp>
      <p:sp>
        <p:nvSpPr>
          <p:cNvPr id="3" name="Text Placeholder 2"/>
          <p:cNvSpPr>
            <a:spLocks noGrp="1"/>
          </p:cNvSpPr>
          <p:nvPr>
            <p:ph type="body" idx="1"/>
          </p:nvPr>
        </p:nvSpPr>
        <p:spPr/>
        <p:txBody>
          <a:bodyPr/>
          <a:lstStyle/>
          <a:p>
            <a:r>
              <a:rPr lang="en-US" dirty="0"/>
              <a:t>Need bidirectional data transmission</a:t>
            </a:r>
          </a:p>
          <a:p>
            <a:r>
              <a:rPr lang="en-US" dirty="0"/>
              <a:t>Link layer efficiency improvement</a:t>
            </a:r>
          </a:p>
          <a:p>
            <a:pPr lvl="1"/>
            <a:r>
              <a:rPr lang="en-US" dirty="0"/>
              <a:t>Send multiple frames simultaneously before receiving an acknowledgement</a:t>
            </a:r>
          </a:p>
        </p:txBody>
      </p:sp>
    </p:spTree>
    <p:extLst>
      <p:ext uri="{BB962C8B-B14F-4D97-AF65-F5344CB8AC3E}">
        <p14:creationId xmlns:p14="http://schemas.microsoft.com/office/powerpoint/2010/main" val="22051696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Bidirectional Transmission, Multiple Frames in Flight (1 of 3)</a:t>
            </a:r>
          </a:p>
        </p:txBody>
      </p:sp>
      <p:sp>
        <p:nvSpPr>
          <p:cNvPr id="3" name="Text Placeholder 2"/>
          <p:cNvSpPr>
            <a:spLocks noGrp="1"/>
          </p:cNvSpPr>
          <p:nvPr>
            <p:ph type="body" idx="1"/>
          </p:nvPr>
        </p:nvSpPr>
        <p:spPr/>
        <p:txBody>
          <a:bodyPr/>
          <a:lstStyle/>
          <a:p>
            <a:r>
              <a:rPr lang="en-US" dirty="0"/>
              <a:t>Bidirectional transmission: piggybacking</a:t>
            </a:r>
          </a:p>
          <a:p>
            <a:pPr lvl="1"/>
            <a:r>
              <a:rPr lang="en-US" dirty="0"/>
              <a:t>Use the same link for data in both directions</a:t>
            </a:r>
          </a:p>
          <a:p>
            <a:pPr lvl="1"/>
            <a:r>
              <a:rPr lang="en-US" dirty="0"/>
              <a:t>Interleave data and control frames on the same link</a:t>
            </a:r>
          </a:p>
          <a:p>
            <a:pPr lvl="1"/>
            <a:r>
              <a:rPr lang="en-US" dirty="0"/>
              <a:t>Temporarily delay outgoing acknowledgements so they can be hooked onto the next outgoing data frame</a:t>
            </a:r>
          </a:p>
          <a:p>
            <a:r>
              <a:rPr lang="en-US" dirty="0"/>
              <a:t>Piggybacking advantages</a:t>
            </a:r>
          </a:p>
          <a:p>
            <a:pPr lvl="1"/>
            <a:r>
              <a:rPr lang="en-US" dirty="0"/>
              <a:t>A better use of the available channel bandwidth</a:t>
            </a:r>
          </a:p>
          <a:p>
            <a:pPr lvl="1"/>
            <a:r>
              <a:rPr lang="en-US" dirty="0"/>
              <a:t>Lighter processing load at the receiver</a:t>
            </a:r>
          </a:p>
          <a:p>
            <a:r>
              <a:rPr lang="en-US" dirty="0"/>
              <a:t>Piggybacking issue</a:t>
            </a:r>
          </a:p>
          <a:p>
            <a:pPr lvl="1"/>
            <a:r>
              <a:rPr lang="en-US" dirty="0"/>
              <a:t>Determining time data link layer waits for a packet to piggyback the acknowledgement</a:t>
            </a:r>
          </a:p>
        </p:txBody>
      </p:sp>
    </p:spTree>
    <p:extLst>
      <p:ext uri="{BB962C8B-B14F-4D97-AF65-F5344CB8AC3E}">
        <p14:creationId xmlns:p14="http://schemas.microsoft.com/office/powerpoint/2010/main" val="5071079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Bidirectional Transmission, Multiple Frames in Flight (2 of 3)</a:t>
            </a:r>
          </a:p>
        </p:txBody>
      </p:sp>
      <p:sp>
        <p:nvSpPr>
          <p:cNvPr id="3" name="Text Placeholder 2"/>
          <p:cNvSpPr>
            <a:spLocks noGrp="1"/>
          </p:cNvSpPr>
          <p:nvPr>
            <p:ph type="body" idx="1"/>
          </p:nvPr>
        </p:nvSpPr>
        <p:spPr/>
        <p:txBody>
          <a:bodyPr/>
          <a:lstStyle/>
          <a:p>
            <a:r>
              <a:rPr lang="en-US" dirty="0"/>
              <a:t> Three bidirectional sliding window protocols</a:t>
            </a:r>
          </a:p>
          <a:p>
            <a:pPr lvl="1"/>
            <a:r>
              <a:rPr lang="en-US" u="sng" dirty="0"/>
              <a:t>One-bit sliding window, go-back-n, selective repeat</a:t>
            </a:r>
          </a:p>
          <a:p>
            <a:r>
              <a:rPr lang="en-US" dirty="0"/>
              <a:t>Consider any instant of time</a:t>
            </a:r>
          </a:p>
          <a:p>
            <a:pPr lvl="1"/>
            <a:r>
              <a:rPr lang="en-US" dirty="0"/>
              <a:t>Sender maintains a set of sequence numbers corresponding to frames it is permitted to send</a:t>
            </a:r>
          </a:p>
          <a:p>
            <a:pPr lvl="1"/>
            <a:r>
              <a:rPr lang="en-US" dirty="0"/>
              <a:t>Frames are said to fall within the sending window</a:t>
            </a:r>
          </a:p>
          <a:p>
            <a:pPr lvl="1"/>
            <a:r>
              <a:rPr lang="en-US" dirty="0"/>
              <a:t>Receiver maintains a receiving window corresponding to the set of frames it is permitted to accept</a:t>
            </a:r>
          </a:p>
          <a:p>
            <a:r>
              <a:rPr lang="en-US" dirty="0"/>
              <a:t>Differ among themselves in terms of efficiency, complexity, and buffer requirements</a:t>
            </a:r>
          </a:p>
        </p:txBody>
      </p:sp>
    </p:spTree>
    <p:extLst>
      <p:ext uri="{BB962C8B-B14F-4D97-AF65-F5344CB8AC3E}">
        <p14:creationId xmlns:p14="http://schemas.microsoft.com/office/powerpoint/2010/main" val="38129368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Bidirectional Transmission, Multiple Frames in Flight (3 of 3)</a:t>
            </a:r>
          </a:p>
        </p:txBody>
      </p:sp>
      <p:sp>
        <p:nvSpPr>
          <p:cNvPr id="5" name="Text Placeholder 4"/>
          <p:cNvSpPr>
            <a:spLocks noGrp="1"/>
          </p:cNvSpPr>
          <p:nvPr>
            <p:ph type="body" idx="1"/>
          </p:nvPr>
        </p:nvSpPr>
        <p:spPr>
          <a:xfrm>
            <a:off x="457200" y="5190978"/>
            <a:ext cx="8229600" cy="878360"/>
          </a:xfrm>
        </p:spPr>
        <p:txBody>
          <a:bodyPr/>
          <a:lstStyle/>
          <a:p>
            <a:r>
              <a:rPr lang="en-US" dirty="0"/>
              <a:t>A sliding window of size 1, with a 3-bit sequence number. (a) Initially. (b) After the first frame has been sent. (c) After the first frame has been received. (d) After the first acknowledgement has been received.</a:t>
            </a:r>
          </a:p>
        </p:txBody>
      </p:sp>
      <p:pic>
        <p:nvPicPr>
          <p:cNvPr id="10" name="Picture Placeholder 9" descr="Figure 3-15. A sliding window of size 1, with a 3-bit sequence number. (a) Initially. (b) After the first frame has been sent. (c) After the first frame has been received. (d) After the first acknowledgement has been received.&#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409496" y="1499830"/>
            <a:ext cx="6325007" cy="3486717"/>
          </a:xfrm>
        </p:spPr>
      </p:pic>
    </p:spTree>
    <p:extLst>
      <p:ext uri="{BB962C8B-B14F-4D97-AF65-F5344CB8AC3E}">
        <p14:creationId xmlns:p14="http://schemas.microsoft.com/office/powerpoint/2010/main" val="204091900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(1 of 20)</a:t>
            </a:r>
          </a:p>
        </p:txBody>
      </p:sp>
      <p:sp>
        <p:nvSpPr>
          <p:cNvPr id="5" name="Text Placeholder 4"/>
          <p:cNvSpPr>
            <a:spLocks noGrp="1"/>
          </p:cNvSpPr>
          <p:nvPr>
            <p:ph type="body" idx="1"/>
          </p:nvPr>
        </p:nvSpPr>
        <p:spPr>
          <a:xfrm>
            <a:off x="457200" y="5905382"/>
            <a:ext cx="8229600" cy="424778"/>
          </a:xfrm>
        </p:spPr>
        <p:txBody>
          <a:bodyPr/>
          <a:lstStyle/>
          <a:p>
            <a:pPr algn="ctr"/>
            <a:r>
              <a:rPr lang="en-US" altLang="en-US" dirty="0"/>
              <a:t>A 1-bit sliding window protocol … continued on the next slide</a:t>
            </a:r>
          </a:p>
        </p:txBody>
      </p:sp>
      <p:pic>
        <p:nvPicPr>
          <p:cNvPr id="6" name="Picture Placeholder 5" descr="Figure 3-16 A 1-bit sliding window protocol.&#10;&#10;This example illustrates a sliding window protocol with a window size of 1. This protocol uses stop-and-wait transmission since the sender transmits a frame and waits for its acknowledgement before sending the next one. Slide 1 of 3."/>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64108" y="2370522"/>
            <a:ext cx="7415784" cy="819912"/>
          </a:xfrm>
        </p:spPr>
      </p:pic>
    </p:spTree>
    <p:extLst>
      <p:ext uri="{BB962C8B-B14F-4D97-AF65-F5344CB8AC3E}">
        <p14:creationId xmlns:p14="http://schemas.microsoft.com/office/powerpoint/2010/main" val="5104199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Link Layer Design Issues (2 of 2)</a:t>
            </a:r>
          </a:p>
        </p:txBody>
      </p:sp>
      <p:sp>
        <p:nvSpPr>
          <p:cNvPr id="5" name="Text Placeholder 4"/>
          <p:cNvSpPr>
            <a:spLocks noGrp="1"/>
          </p:cNvSpPr>
          <p:nvPr>
            <p:ph type="body" idx="1"/>
          </p:nvPr>
        </p:nvSpPr>
        <p:spPr>
          <a:xfrm>
            <a:off x="457200" y="5486400"/>
            <a:ext cx="8229600" cy="582938"/>
          </a:xfrm>
        </p:spPr>
        <p:txBody>
          <a:bodyPr/>
          <a:lstStyle/>
          <a:p>
            <a:pPr algn="ctr"/>
            <a:r>
              <a:rPr lang="en-US" altLang="en-US" dirty="0"/>
              <a:t>Relationship between packets and frames</a:t>
            </a:r>
          </a:p>
        </p:txBody>
      </p:sp>
      <p:pic>
        <p:nvPicPr>
          <p:cNvPr id="4" name="Picture Placeholder 3" descr="Figure 3-1. Relationship between packets and frames."/>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457200" y="1945148"/>
            <a:ext cx="8009485" cy="2676727"/>
          </a:xfrm>
        </p:spPr>
      </p:pic>
    </p:spTree>
    <p:extLst>
      <p:ext uri="{BB962C8B-B14F-4D97-AF65-F5344CB8AC3E}">
        <p14:creationId xmlns:p14="http://schemas.microsoft.com/office/powerpoint/2010/main" val="25768373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(2 of 20)</a:t>
            </a:r>
          </a:p>
        </p:txBody>
      </p:sp>
      <p:sp>
        <p:nvSpPr>
          <p:cNvPr id="5" name="Text Placeholder 4"/>
          <p:cNvSpPr>
            <a:spLocks noGrp="1"/>
          </p:cNvSpPr>
          <p:nvPr>
            <p:ph type="body" idx="1"/>
          </p:nvPr>
        </p:nvSpPr>
        <p:spPr>
          <a:xfrm>
            <a:off x="457200" y="5905382"/>
            <a:ext cx="8229600" cy="424778"/>
          </a:xfrm>
        </p:spPr>
        <p:txBody>
          <a:bodyPr/>
          <a:lstStyle/>
          <a:p>
            <a:pPr algn="ctr"/>
            <a:r>
              <a:rPr lang="en-US" altLang="en-US" dirty="0"/>
              <a:t>A 1-bit sliding window protocol … continued on the next slide</a:t>
            </a:r>
          </a:p>
        </p:txBody>
      </p:sp>
      <p:pic>
        <p:nvPicPr>
          <p:cNvPr id="4" name="Picture Placeholder 3" descr="Figure 3-16 A 1-bit sliding window protocol.&#10;&#10;This example illustrates a sliding window protocol with a window size of 1. This protocol uses stop-and-wait transmission since the sender transmits a frame and waits for its acknowledgement before sending the next one. Slide 2 of 3."/>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64108" y="1947601"/>
            <a:ext cx="7415784" cy="2627376"/>
          </a:xfrm>
        </p:spPr>
      </p:pic>
    </p:spTree>
    <p:extLst>
      <p:ext uri="{BB962C8B-B14F-4D97-AF65-F5344CB8AC3E}">
        <p14:creationId xmlns:p14="http://schemas.microsoft.com/office/powerpoint/2010/main" val="41570135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(3 of 20)</a:t>
            </a:r>
          </a:p>
        </p:txBody>
      </p:sp>
      <p:sp>
        <p:nvSpPr>
          <p:cNvPr id="5" name="Text Placeholder 4"/>
          <p:cNvSpPr>
            <a:spLocks noGrp="1"/>
          </p:cNvSpPr>
          <p:nvPr>
            <p:ph type="body" idx="1"/>
          </p:nvPr>
        </p:nvSpPr>
        <p:spPr>
          <a:xfrm>
            <a:off x="457200" y="5905382"/>
            <a:ext cx="8229600" cy="424778"/>
          </a:xfrm>
        </p:spPr>
        <p:txBody>
          <a:bodyPr/>
          <a:lstStyle/>
          <a:p>
            <a:pPr algn="ctr"/>
            <a:r>
              <a:rPr lang="en-US" altLang="en-US" dirty="0"/>
              <a:t>A 1-bit sliding window protocol (end of code)</a:t>
            </a:r>
          </a:p>
        </p:txBody>
      </p:sp>
      <p:pic>
        <p:nvPicPr>
          <p:cNvPr id="6" name="Picture Placeholder 5" descr="Figure 3-16 A 1-bit sliding window protocol.&#10;&#10;This example illustrates a sliding window protocol with a window size of 1. This protocol uses stop-and-wait transmission since the sender transmits a frame and waits for its acknowledgement before sending the next one. Slide 3 of 3."/>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64108" y="1637478"/>
            <a:ext cx="7415784" cy="3925824"/>
          </a:xfrm>
        </p:spPr>
      </p:pic>
    </p:spTree>
    <p:extLst>
      <p:ext uri="{BB962C8B-B14F-4D97-AF65-F5344CB8AC3E}">
        <p14:creationId xmlns:p14="http://schemas.microsoft.com/office/powerpoint/2010/main" val="18071379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(4 of 20)</a:t>
            </a:r>
          </a:p>
        </p:txBody>
      </p:sp>
      <p:sp>
        <p:nvSpPr>
          <p:cNvPr id="5" name="Text Placeholder 4"/>
          <p:cNvSpPr>
            <a:spLocks noGrp="1"/>
          </p:cNvSpPr>
          <p:nvPr>
            <p:ph type="body" idx="1"/>
          </p:nvPr>
        </p:nvSpPr>
        <p:spPr>
          <a:xfrm>
            <a:off x="460375" y="5669280"/>
            <a:ext cx="8229600" cy="639878"/>
          </a:xfrm>
        </p:spPr>
        <p:txBody>
          <a:bodyPr/>
          <a:lstStyle/>
          <a:p>
            <a:r>
              <a:rPr lang="en-US" dirty="0"/>
              <a:t>Two scenarios for protocol 4. (a) Normal case. (b) Abnormal case. The notation is (seq, ack, packet number). An asterisk indicates where a network layer accepts a packet.</a:t>
            </a:r>
            <a:endParaRPr lang="en-US" altLang="en-US" dirty="0"/>
          </a:p>
        </p:txBody>
      </p:sp>
      <p:pic>
        <p:nvPicPr>
          <p:cNvPr id="9" name="Picture Placeholder 8" descr="Figure 3-17. Two scenarios for protocol 4. (a) Normal case. (b) Abnormal case. The notation is (seq, ack, packet number). An asterisk indicates where a network layer accepts a packet."/>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82747" y="1696316"/>
            <a:ext cx="7378505" cy="3755606"/>
          </a:xfrm>
        </p:spPr>
      </p:pic>
    </p:spTree>
    <p:extLst>
      <p:ext uri="{BB962C8B-B14F-4D97-AF65-F5344CB8AC3E}">
        <p14:creationId xmlns:p14="http://schemas.microsoft.com/office/powerpoint/2010/main" val="35654727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(5 of 20)</a:t>
            </a:r>
          </a:p>
        </p:txBody>
      </p:sp>
      <p:sp>
        <p:nvSpPr>
          <p:cNvPr id="5" name="Text Placeholder 4"/>
          <p:cNvSpPr>
            <a:spLocks noGrp="1"/>
          </p:cNvSpPr>
          <p:nvPr>
            <p:ph type="body" idx="1"/>
          </p:nvPr>
        </p:nvSpPr>
        <p:spPr>
          <a:xfrm>
            <a:off x="2758219" y="5893852"/>
            <a:ext cx="3282506" cy="372665"/>
          </a:xfrm>
        </p:spPr>
        <p:txBody>
          <a:bodyPr/>
          <a:lstStyle/>
          <a:p>
            <a:r>
              <a:rPr lang="en-US" dirty="0"/>
              <a:t>Pipelining and error recovery. </a:t>
            </a:r>
            <a:endParaRPr lang="en-US" altLang="en-US" dirty="0"/>
          </a:p>
        </p:txBody>
      </p:sp>
      <p:pic>
        <p:nvPicPr>
          <p:cNvPr id="4" name="Picture Placeholder 3" descr="Figure 3-18. Pipelining and error recovery. Effect of an error when (a) receiver’s window size is 1 and (b) receiver’s window size is large."/>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712741" y="1379808"/>
            <a:ext cx="5729068" cy="4204278"/>
          </a:xfrm>
        </p:spPr>
      </p:pic>
      <p:sp>
        <p:nvSpPr>
          <p:cNvPr id="6" name="TextBox 5">
            <a:extLst>
              <a:ext uri="{FF2B5EF4-FFF2-40B4-BE49-F238E27FC236}">
                <a16:creationId xmlns:a16="http://schemas.microsoft.com/office/drawing/2014/main" id="{0078BBBE-08B2-F3BB-C385-BCFE55702665}"/>
              </a:ext>
            </a:extLst>
          </p:cNvPr>
          <p:cNvSpPr txBox="1"/>
          <p:nvPr/>
        </p:nvSpPr>
        <p:spPr>
          <a:xfrm>
            <a:off x="457200" y="2031304"/>
            <a:ext cx="1340822" cy="2677656"/>
          </a:xfrm>
          <a:prstGeom prst="rect">
            <a:avLst/>
          </a:prstGeom>
          <a:noFill/>
        </p:spPr>
        <p:txBody>
          <a:bodyPr wrap="square">
            <a:spAutoFit/>
          </a:bodyPr>
          <a:lstStyle/>
          <a:p>
            <a:r>
              <a:rPr lang="en-US" dirty="0"/>
              <a:t>go-back-n</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selective repeat</a:t>
            </a:r>
          </a:p>
        </p:txBody>
      </p:sp>
    </p:spTree>
    <p:extLst>
      <p:ext uri="{BB962C8B-B14F-4D97-AF65-F5344CB8AC3E}">
        <p14:creationId xmlns:p14="http://schemas.microsoft.com/office/powerpoint/2010/main" val="73768489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EAC8F-1B84-427B-0212-F761C1D73734}"/>
              </a:ext>
            </a:extLst>
          </p:cNvPr>
          <p:cNvSpPr>
            <a:spLocks noGrp="1"/>
          </p:cNvSpPr>
          <p:nvPr>
            <p:ph type="title"/>
          </p:nvPr>
        </p:nvSpPr>
        <p:spPr/>
        <p:txBody>
          <a:bodyPr/>
          <a:lstStyle/>
          <a:p>
            <a:r>
              <a:rPr lang="en-US" dirty="0"/>
              <a:t>Questions for you</a:t>
            </a:r>
          </a:p>
        </p:txBody>
      </p:sp>
      <p:sp>
        <p:nvSpPr>
          <p:cNvPr id="6" name="TextBox 5">
            <a:extLst>
              <a:ext uri="{FF2B5EF4-FFF2-40B4-BE49-F238E27FC236}">
                <a16:creationId xmlns:a16="http://schemas.microsoft.com/office/drawing/2014/main" id="{9DBA0812-671F-6A9F-ABC6-7720BA732179}"/>
              </a:ext>
            </a:extLst>
          </p:cNvPr>
          <p:cNvSpPr txBox="1"/>
          <p:nvPr/>
        </p:nvSpPr>
        <p:spPr>
          <a:xfrm>
            <a:off x="457200" y="1658238"/>
            <a:ext cx="6400800" cy="1631216"/>
          </a:xfrm>
          <a:prstGeom prst="rect">
            <a:avLst/>
          </a:prstGeom>
          <a:noFill/>
        </p:spPr>
        <p:txBody>
          <a:bodyPr wrap="square">
            <a:spAutoFit/>
          </a:bodyPr>
          <a:lstStyle/>
          <a:p>
            <a:r>
              <a:rPr lang="en-US" sz="2000" dirty="0">
                <a:solidFill>
                  <a:schemeClr val="dk1"/>
                </a:solidFill>
              </a:rPr>
              <a:t>Three bidirectional sliding window protocols</a:t>
            </a:r>
          </a:p>
          <a:p>
            <a:endParaRPr lang="en-US" sz="2000" dirty="0">
              <a:solidFill>
                <a:schemeClr val="dk1"/>
              </a:solidFill>
            </a:endParaRPr>
          </a:p>
          <a:p>
            <a:pPr marL="342900" lvl="1" indent="-342900">
              <a:buFont typeface="Arial" panose="020B0604020202020204" pitchFamily="34" charset="0"/>
              <a:buChar char="•"/>
            </a:pPr>
            <a:r>
              <a:rPr lang="en-US" sz="2000" dirty="0">
                <a:solidFill>
                  <a:schemeClr val="dk1"/>
                </a:solidFill>
              </a:rPr>
              <a:t>One-bit sliding window</a:t>
            </a:r>
          </a:p>
          <a:p>
            <a:pPr marL="342900" lvl="1" indent="-342900">
              <a:buFont typeface="Arial" panose="020B0604020202020204" pitchFamily="34" charset="0"/>
              <a:buChar char="•"/>
            </a:pPr>
            <a:r>
              <a:rPr lang="en-US" sz="2000" dirty="0">
                <a:solidFill>
                  <a:schemeClr val="dk1"/>
                </a:solidFill>
              </a:rPr>
              <a:t>go-back-n</a:t>
            </a:r>
          </a:p>
          <a:p>
            <a:pPr marL="342900" lvl="1" indent="-342900">
              <a:buFont typeface="Arial" panose="020B0604020202020204" pitchFamily="34" charset="0"/>
              <a:buChar char="•"/>
            </a:pPr>
            <a:r>
              <a:rPr lang="en-US" sz="2000" dirty="0">
                <a:solidFill>
                  <a:schemeClr val="dk1"/>
                </a:solidFill>
              </a:rPr>
              <a:t>selective repeat</a:t>
            </a:r>
          </a:p>
        </p:txBody>
      </p:sp>
    </p:spTree>
    <p:extLst>
      <p:ext uri="{BB962C8B-B14F-4D97-AF65-F5344CB8AC3E}">
        <p14:creationId xmlns:p14="http://schemas.microsoft.com/office/powerpoint/2010/main" val="105618845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(6 of 20)</a:t>
            </a:r>
          </a:p>
        </p:txBody>
      </p:sp>
      <p:sp>
        <p:nvSpPr>
          <p:cNvPr id="5" name="Text Placeholder 4" descr="A sliding window protocol using go-back-n … continued on the next slide&#10;"/>
          <p:cNvSpPr>
            <a:spLocks noGrp="1"/>
          </p:cNvSpPr>
          <p:nvPr>
            <p:ph type="body" idx="1"/>
          </p:nvPr>
        </p:nvSpPr>
        <p:spPr>
          <a:xfrm>
            <a:off x="457200" y="5551714"/>
            <a:ext cx="8229600" cy="517624"/>
          </a:xfrm>
        </p:spPr>
        <p:txBody>
          <a:bodyPr/>
          <a:lstStyle/>
          <a:p>
            <a:pPr algn="ctr"/>
            <a:r>
              <a:rPr lang="en-US" dirty="0">
                <a:solidFill>
                  <a:schemeClr val="tx1"/>
                </a:solidFill>
              </a:rPr>
              <a:t>A sliding window protocol using go-back-n … continued on the next slide</a:t>
            </a:r>
            <a:endParaRPr lang="en-US" altLang="en-US" dirty="0">
              <a:solidFill>
                <a:schemeClr val="tx1"/>
              </a:solidFill>
            </a:endParaRPr>
          </a:p>
        </p:txBody>
      </p:sp>
      <p:pic>
        <p:nvPicPr>
          <p:cNvPr id="3" name="Picture Placeholder 2" descr="Figure 3-19 A sliding window protocol using go-back-n.&#10;&#10;This example illustrates a go-back-n protocol in which the receiving data link layer only accepts frames in order; frames following an error are discarded. In this protocol, for the first time we have dropped the assumption that the network layer always has an infinite supply of packets. Slide 1 of 7.&#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453175" y="2698230"/>
            <a:ext cx="8228046" cy="1456556"/>
          </a:xfrm>
        </p:spPr>
      </p:pic>
    </p:spTree>
    <p:extLst>
      <p:ext uri="{BB962C8B-B14F-4D97-AF65-F5344CB8AC3E}">
        <p14:creationId xmlns:p14="http://schemas.microsoft.com/office/powerpoint/2010/main" val="402187420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(7 of 20)</a:t>
            </a:r>
          </a:p>
        </p:txBody>
      </p:sp>
      <p:sp>
        <p:nvSpPr>
          <p:cNvPr id="5" name="Text Placeholder 4"/>
          <p:cNvSpPr>
            <a:spLocks noGrp="1"/>
          </p:cNvSpPr>
          <p:nvPr>
            <p:ph type="body" idx="1"/>
          </p:nvPr>
        </p:nvSpPr>
        <p:spPr>
          <a:xfrm>
            <a:off x="457200" y="5551714"/>
            <a:ext cx="8229600" cy="517624"/>
          </a:xfrm>
        </p:spPr>
        <p:txBody>
          <a:bodyPr/>
          <a:lstStyle/>
          <a:p>
            <a:pPr algn="ctr"/>
            <a:r>
              <a:rPr lang="en-US" dirty="0"/>
              <a:t>A sliding window protocol using go-back-n … continued on the next slide</a:t>
            </a:r>
            <a:endParaRPr lang="en-US" altLang="en-US" dirty="0"/>
          </a:p>
        </p:txBody>
      </p:sp>
      <p:pic>
        <p:nvPicPr>
          <p:cNvPr id="6" name="Picture Placeholder 5" descr="Figure 3-19 A sliding window protocol using go-back-n.&#10;&#10;This example illustrates a go-back-n protocol in which the receiving data link layer only accepts frames in order; frames following an error are discarded. In this protocol, for the first time we have dropped the assumption that the network layer always has an infinite supply of packets. Slide 2 of 7.&#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02208" y="2106820"/>
            <a:ext cx="7339584" cy="1316736"/>
          </a:xfrm>
        </p:spPr>
      </p:pic>
    </p:spTree>
    <p:extLst>
      <p:ext uri="{BB962C8B-B14F-4D97-AF65-F5344CB8AC3E}">
        <p14:creationId xmlns:p14="http://schemas.microsoft.com/office/powerpoint/2010/main" val="311434656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(8 of 20)</a:t>
            </a:r>
          </a:p>
        </p:txBody>
      </p:sp>
      <p:sp>
        <p:nvSpPr>
          <p:cNvPr id="5" name="Text Placeholder 4"/>
          <p:cNvSpPr>
            <a:spLocks noGrp="1"/>
          </p:cNvSpPr>
          <p:nvPr>
            <p:ph type="body" idx="1"/>
          </p:nvPr>
        </p:nvSpPr>
        <p:spPr>
          <a:xfrm>
            <a:off x="457200" y="5551714"/>
            <a:ext cx="8229600" cy="517624"/>
          </a:xfrm>
        </p:spPr>
        <p:txBody>
          <a:bodyPr/>
          <a:lstStyle/>
          <a:p>
            <a:pPr algn="ctr"/>
            <a:r>
              <a:rPr lang="en-US" dirty="0"/>
              <a:t>A sliding window protocol using go-back-n … continued on the next slide</a:t>
            </a:r>
            <a:endParaRPr lang="en-US" altLang="en-US" dirty="0"/>
          </a:p>
        </p:txBody>
      </p:sp>
      <p:pic>
        <p:nvPicPr>
          <p:cNvPr id="4" name="Picture Placeholder 3" descr="Figure 3-19 A sliding window protocol using go-back-n.&#10;&#10;This example illustrates a go-back-n protocol in which the receiving data link layer only accepts frames in order; frames following an error are discarded. In this protocol, for the first time we have dropped the assumption that the network layer always has an infinite supply of packets. Slide 3 of 7."/>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02208" y="2019074"/>
            <a:ext cx="7339584" cy="1819656"/>
          </a:xfrm>
        </p:spPr>
      </p:pic>
    </p:spTree>
    <p:extLst>
      <p:ext uri="{BB962C8B-B14F-4D97-AF65-F5344CB8AC3E}">
        <p14:creationId xmlns:p14="http://schemas.microsoft.com/office/powerpoint/2010/main" val="88416152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(9 of 20)</a:t>
            </a:r>
          </a:p>
        </p:txBody>
      </p:sp>
      <p:sp>
        <p:nvSpPr>
          <p:cNvPr id="5" name="Text Placeholder 4"/>
          <p:cNvSpPr>
            <a:spLocks noGrp="1"/>
          </p:cNvSpPr>
          <p:nvPr>
            <p:ph type="body" idx="1"/>
          </p:nvPr>
        </p:nvSpPr>
        <p:spPr>
          <a:xfrm>
            <a:off x="457200" y="5666014"/>
            <a:ext cx="8229600" cy="403324"/>
          </a:xfrm>
        </p:spPr>
        <p:txBody>
          <a:bodyPr/>
          <a:lstStyle/>
          <a:p>
            <a:endParaRPr lang="en-US" dirty="0"/>
          </a:p>
          <a:p>
            <a:endParaRPr lang="en-US" dirty="0"/>
          </a:p>
          <a:p>
            <a:endParaRPr lang="en-US" dirty="0"/>
          </a:p>
          <a:p>
            <a:pPr algn="ctr"/>
            <a:r>
              <a:rPr lang="en-US" dirty="0"/>
              <a:t>A sliding window protocol using go-back-n … continued on the next slide</a:t>
            </a:r>
            <a:endParaRPr lang="en-US" altLang="en-US" dirty="0"/>
          </a:p>
        </p:txBody>
      </p:sp>
      <p:pic>
        <p:nvPicPr>
          <p:cNvPr id="10" name="Picture Placeholder 9" descr="Figure 3-19 A sliding window protocol using go-back-n.&#10;&#10;This example illustrates a go-back-n protocol in which the receiving data link layer only accepts frames in order; frames following an error are discarded. In this protocol, for the first time we have dropped the assumption that the network layer always has an infinite supply of packets. Slide 4 of 7."/>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02208" y="2035402"/>
            <a:ext cx="7339584" cy="2642616"/>
          </a:xfrm>
        </p:spPr>
      </p:pic>
    </p:spTree>
    <p:extLst>
      <p:ext uri="{BB962C8B-B14F-4D97-AF65-F5344CB8AC3E}">
        <p14:creationId xmlns:p14="http://schemas.microsoft.com/office/powerpoint/2010/main" val="275741047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(10 of 20)</a:t>
            </a:r>
          </a:p>
        </p:txBody>
      </p:sp>
      <p:sp>
        <p:nvSpPr>
          <p:cNvPr id="5" name="Text Placeholder 4"/>
          <p:cNvSpPr>
            <a:spLocks noGrp="1"/>
          </p:cNvSpPr>
          <p:nvPr>
            <p:ph type="body" idx="1"/>
          </p:nvPr>
        </p:nvSpPr>
        <p:spPr>
          <a:xfrm>
            <a:off x="457200" y="5551714"/>
            <a:ext cx="8229600" cy="517624"/>
          </a:xfrm>
        </p:spPr>
        <p:txBody>
          <a:bodyPr/>
          <a:lstStyle/>
          <a:p>
            <a:pPr algn="ctr"/>
            <a:r>
              <a:rPr lang="en-US" dirty="0"/>
              <a:t>A sliding window protocol using go-back-n … continued on the next slide</a:t>
            </a:r>
            <a:endParaRPr lang="en-US" altLang="en-US" dirty="0"/>
          </a:p>
        </p:txBody>
      </p:sp>
      <p:pic>
        <p:nvPicPr>
          <p:cNvPr id="4" name="Picture Placeholder 3" descr="Figure 3-19 A sliding window protocol using go-back-n.&#10;&#10;This example illustrates a go-back-n protocol in which the receiving data link layer only accepts frames in order; frames following an error are discarded. In this protocol, for the first time we have dropped the assumption that the network layer always has an infinite supply of packets. Slide 5 of 7."/>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02208" y="1770016"/>
            <a:ext cx="7339584" cy="3307080"/>
          </a:xfrm>
        </p:spPr>
      </p:pic>
    </p:spTree>
    <p:extLst>
      <p:ext uri="{BB962C8B-B14F-4D97-AF65-F5344CB8AC3E}">
        <p14:creationId xmlns:p14="http://schemas.microsoft.com/office/powerpoint/2010/main" val="17028219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Services Provided to The Network Layer</a:t>
            </a:r>
            <a:br>
              <a:rPr lang="en-US" dirty="0"/>
            </a:br>
            <a:r>
              <a:rPr lang="en-US" dirty="0"/>
              <a:t>(1 of 2)</a:t>
            </a:r>
          </a:p>
        </p:txBody>
      </p:sp>
      <p:sp>
        <p:nvSpPr>
          <p:cNvPr id="5" name="Text Placeholder 4"/>
          <p:cNvSpPr>
            <a:spLocks noGrp="1"/>
          </p:cNvSpPr>
          <p:nvPr>
            <p:ph type="body" idx="1"/>
          </p:nvPr>
        </p:nvSpPr>
        <p:spPr>
          <a:xfrm>
            <a:off x="457200" y="5403273"/>
            <a:ext cx="8229600" cy="666065"/>
          </a:xfrm>
        </p:spPr>
        <p:txBody>
          <a:bodyPr/>
          <a:lstStyle/>
          <a:p>
            <a:pPr algn="ctr"/>
            <a:r>
              <a:rPr lang="en-US" altLang="en-US" dirty="0"/>
              <a:t> (a) Virtual communication. (b) Actual communication.</a:t>
            </a:r>
          </a:p>
        </p:txBody>
      </p:sp>
      <p:pic>
        <p:nvPicPr>
          <p:cNvPr id="6" name="Picture Placeholder 5" descr="Figure 3-2. (a) Virtual communication. (b) Actual communication."/>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625138" y="1703145"/>
            <a:ext cx="5893724" cy="3577575"/>
          </a:xfrm>
        </p:spPr>
      </p:pic>
    </p:spTree>
    <p:extLst>
      <p:ext uri="{BB962C8B-B14F-4D97-AF65-F5344CB8AC3E}">
        <p14:creationId xmlns:p14="http://schemas.microsoft.com/office/powerpoint/2010/main" val="191616117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(11 of 20)</a:t>
            </a:r>
          </a:p>
        </p:txBody>
      </p:sp>
      <p:sp>
        <p:nvSpPr>
          <p:cNvPr id="5" name="Text Placeholder 4"/>
          <p:cNvSpPr>
            <a:spLocks noGrp="1"/>
          </p:cNvSpPr>
          <p:nvPr>
            <p:ph type="body" idx="1"/>
          </p:nvPr>
        </p:nvSpPr>
        <p:spPr>
          <a:xfrm>
            <a:off x="457200" y="5551714"/>
            <a:ext cx="8229600" cy="517624"/>
          </a:xfrm>
        </p:spPr>
        <p:txBody>
          <a:bodyPr/>
          <a:lstStyle/>
          <a:p>
            <a:pPr algn="ctr"/>
            <a:r>
              <a:rPr lang="en-US" dirty="0"/>
              <a:t>A sliding window protocol using go-back-n … continued on the next slide</a:t>
            </a:r>
            <a:endParaRPr lang="en-US" altLang="en-US" dirty="0"/>
          </a:p>
        </p:txBody>
      </p:sp>
      <p:pic>
        <p:nvPicPr>
          <p:cNvPr id="6" name="Picture Placeholder 5" descr="Figure 3-19 A sliding window protocol using go-back-n.&#10;&#10;This example illustrates a go-back-n protocol in which the receiving data link layer only accepts frames in order; frames following an error are discarded. In this protocol, for the first time we have dropped the assumption that the network layer always has an infinite supply of packets. Slide 6 of 7."/>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920496" y="1970088"/>
            <a:ext cx="7303008" cy="1840992"/>
          </a:xfrm>
        </p:spPr>
      </p:pic>
    </p:spTree>
    <p:extLst>
      <p:ext uri="{BB962C8B-B14F-4D97-AF65-F5344CB8AC3E}">
        <p14:creationId xmlns:p14="http://schemas.microsoft.com/office/powerpoint/2010/main" val="341699730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(12 of 20)</a:t>
            </a:r>
          </a:p>
        </p:txBody>
      </p:sp>
      <p:sp>
        <p:nvSpPr>
          <p:cNvPr id="5" name="Text Placeholder 4"/>
          <p:cNvSpPr>
            <a:spLocks noGrp="1"/>
          </p:cNvSpPr>
          <p:nvPr>
            <p:ph type="body" idx="1"/>
          </p:nvPr>
        </p:nvSpPr>
        <p:spPr>
          <a:xfrm>
            <a:off x="457200" y="5551714"/>
            <a:ext cx="8229600" cy="517624"/>
          </a:xfrm>
        </p:spPr>
        <p:txBody>
          <a:bodyPr/>
          <a:lstStyle/>
          <a:p>
            <a:pPr algn="ctr"/>
            <a:r>
              <a:rPr lang="en-US" dirty="0"/>
              <a:t>A sliding window protocol using go-back-n (end of code)</a:t>
            </a:r>
            <a:endParaRPr lang="en-US" altLang="en-US" dirty="0"/>
          </a:p>
        </p:txBody>
      </p:sp>
      <p:pic>
        <p:nvPicPr>
          <p:cNvPr id="4" name="Picture Placeholder 3" descr="Figure 3-19 A sliding window protocol using go-back-n.&#10;&#10;This example illustrates a go-back-n protocol in which the receiving data link layer only accepts frames in order; frames following an error are discarded. In this protocol, for the first time we have dropped the assumption that the network layer always has an infinite supply of packets. Slide 7 of 7."/>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55904" y="2068059"/>
            <a:ext cx="7632192" cy="2295144"/>
          </a:xfrm>
        </p:spPr>
      </p:pic>
    </p:spTree>
    <p:extLst>
      <p:ext uri="{BB962C8B-B14F-4D97-AF65-F5344CB8AC3E}">
        <p14:creationId xmlns:p14="http://schemas.microsoft.com/office/powerpoint/2010/main" val="230894776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(13 of 20)</a:t>
            </a:r>
          </a:p>
        </p:txBody>
      </p:sp>
      <p:sp>
        <p:nvSpPr>
          <p:cNvPr id="5" name="Text Placeholder 4"/>
          <p:cNvSpPr>
            <a:spLocks noGrp="1"/>
          </p:cNvSpPr>
          <p:nvPr>
            <p:ph type="body" idx="1"/>
          </p:nvPr>
        </p:nvSpPr>
        <p:spPr/>
        <p:txBody>
          <a:bodyPr/>
          <a:lstStyle/>
          <a:p>
            <a:r>
              <a:rPr lang="en-US" dirty="0"/>
              <a:t>Simulation of multiple timers in software. (a) The queued timeouts. (b) The situation after the first timeout has expired.</a:t>
            </a:r>
            <a:endParaRPr lang="en-US" altLang="en-US" dirty="0"/>
          </a:p>
        </p:txBody>
      </p:sp>
      <p:pic>
        <p:nvPicPr>
          <p:cNvPr id="6" name="Picture Placeholder 5" descr="Figure 3-20. Simulation of multiple timers in software. (a) The queued timeouts.  (b) The situation after the first timeout has expired."/>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41129" y="1727464"/>
            <a:ext cx="7861742" cy="2891442"/>
          </a:xfrm>
        </p:spPr>
      </p:pic>
    </p:spTree>
    <p:extLst>
      <p:ext uri="{BB962C8B-B14F-4D97-AF65-F5344CB8AC3E}">
        <p14:creationId xmlns:p14="http://schemas.microsoft.com/office/powerpoint/2010/main" val="125954543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(14 of 20)</a:t>
            </a:r>
          </a:p>
        </p:txBody>
      </p:sp>
      <p:sp>
        <p:nvSpPr>
          <p:cNvPr id="5" name="Text Placeholder 4"/>
          <p:cNvSpPr>
            <a:spLocks noGrp="1"/>
          </p:cNvSpPr>
          <p:nvPr>
            <p:ph type="body" idx="1"/>
          </p:nvPr>
        </p:nvSpPr>
        <p:spPr>
          <a:xfrm>
            <a:off x="555674" y="6069338"/>
            <a:ext cx="8229600" cy="386792"/>
          </a:xfrm>
        </p:spPr>
        <p:txBody>
          <a:bodyPr/>
          <a:lstStyle/>
          <a:p>
            <a:pPr algn="ctr"/>
            <a:r>
              <a:rPr lang="en-US" dirty="0"/>
              <a:t>A sliding window protocol using selective repeat … continued on the next slide</a:t>
            </a:r>
            <a:endParaRPr lang="en-US" altLang="en-US" dirty="0"/>
          </a:p>
        </p:txBody>
      </p:sp>
      <p:pic>
        <p:nvPicPr>
          <p:cNvPr id="6" name="Picture Placeholder 5" descr="Figure 3-21 A sliding window protocol using selective repeat. &#10;&#10;This example illustrates a protocol where frames are accepted out of order; however, the packets are passed to the network layer in order. Slide 1 of 6.&#10;"/>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584630" y="2105693"/>
            <a:ext cx="8171688" cy="1633728"/>
          </a:xfrm>
        </p:spPr>
      </p:pic>
    </p:spTree>
    <p:extLst>
      <p:ext uri="{BB962C8B-B14F-4D97-AF65-F5344CB8AC3E}">
        <p14:creationId xmlns:p14="http://schemas.microsoft.com/office/powerpoint/2010/main" val="291829639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(15 of 20)</a:t>
            </a:r>
          </a:p>
        </p:txBody>
      </p:sp>
      <p:sp>
        <p:nvSpPr>
          <p:cNvPr id="5" name="Text Placeholder 4"/>
          <p:cNvSpPr>
            <a:spLocks noGrp="1"/>
          </p:cNvSpPr>
          <p:nvPr>
            <p:ph type="body" idx="1"/>
          </p:nvPr>
        </p:nvSpPr>
        <p:spPr>
          <a:xfrm>
            <a:off x="555674" y="6069338"/>
            <a:ext cx="8229600" cy="386792"/>
          </a:xfrm>
        </p:spPr>
        <p:txBody>
          <a:bodyPr/>
          <a:lstStyle/>
          <a:p>
            <a:pPr algn="ctr"/>
            <a:r>
              <a:rPr lang="en-US" dirty="0"/>
              <a:t>A sliding window protocol using selective repeat … continued on the next slide</a:t>
            </a:r>
            <a:endParaRPr lang="en-US" altLang="en-US" dirty="0"/>
          </a:p>
        </p:txBody>
      </p:sp>
      <p:pic>
        <p:nvPicPr>
          <p:cNvPr id="4" name="Picture Placeholder 3" descr="Figure 3-21 A sliding window protocol using selective repeat. &#10;&#10;This example illustrates a protocol where frames are accepted out of order; however, the packets are passed to the network layer in order. Slide 2 of 6."/>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457200" y="1873106"/>
            <a:ext cx="8171688" cy="3273552"/>
          </a:xfrm>
        </p:spPr>
      </p:pic>
    </p:spTree>
    <p:extLst>
      <p:ext uri="{BB962C8B-B14F-4D97-AF65-F5344CB8AC3E}">
        <p14:creationId xmlns:p14="http://schemas.microsoft.com/office/powerpoint/2010/main" val="352390013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(16 of 20)</a:t>
            </a:r>
          </a:p>
        </p:txBody>
      </p:sp>
      <p:sp>
        <p:nvSpPr>
          <p:cNvPr id="5" name="Text Placeholder 4"/>
          <p:cNvSpPr>
            <a:spLocks noGrp="1"/>
          </p:cNvSpPr>
          <p:nvPr>
            <p:ph type="body" idx="1"/>
          </p:nvPr>
        </p:nvSpPr>
        <p:spPr>
          <a:xfrm>
            <a:off x="555674" y="6069338"/>
            <a:ext cx="8229600" cy="386792"/>
          </a:xfrm>
        </p:spPr>
        <p:txBody>
          <a:bodyPr/>
          <a:lstStyle/>
          <a:p>
            <a:pPr algn="ctr"/>
            <a:r>
              <a:rPr lang="en-US" dirty="0"/>
              <a:t>A sliding window protocol using selective repeat … continued on the next slide</a:t>
            </a:r>
            <a:endParaRPr lang="en-US" altLang="en-US" dirty="0"/>
          </a:p>
        </p:txBody>
      </p:sp>
      <p:pic>
        <p:nvPicPr>
          <p:cNvPr id="4" name="Picture Placeholder 3" descr="Figure 3-21 A sliding window protocol using selective repeat. &#10;&#10;This example illustrates a protocol where frames are accepted out of order; however, the packets are passed to the network layer in order. Slide 3 of 6."/>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584630" y="1831543"/>
            <a:ext cx="8171688" cy="3264408"/>
          </a:xfrm>
        </p:spPr>
      </p:pic>
    </p:spTree>
    <p:extLst>
      <p:ext uri="{BB962C8B-B14F-4D97-AF65-F5344CB8AC3E}">
        <p14:creationId xmlns:p14="http://schemas.microsoft.com/office/powerpoint/2010/main" val="156329311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(17 of 20)</a:t>
            </a:r>
          </a:p>
        </p:txBody>
      </p:sp>
      <p:sp>
        <p:nvSpPr>
          <p:cNvPr id="5" name="Text Placeholder 4"/>
          <p:cNvSpPr>
            <a:spLocks noGrp="1"/>
          </p:cNvSpPr>
          <p:nvPr>
            <p:ph type="body" idx="1"/>
          </p:nvPr>
        </p:nvSpPr>
        <p:spPr>
          <a:xfrm>
            <a:off x="555674" y="6069338"/>
            <a:ext cx="8229600" cy="386792"/>
          </a:xfrm>
        </p:spPr>
        <p:txBody>
          <a:bodyPr/>
          <a:lstStyle/>
          <a:p>
            <a:pPr algn="ctr"/>
            <a:r>
              <a:rPr lang="en-US" dirty="0"/>
              <a:t>A sliding window protocol using selective repeat … continued on the next slide</a:t>
            </a:r>
            <a:endParaRPr lang="en-US" altLang="en-US" dirty="0"/>
          </a:p>
        </p:txBody>
      </p:sp>
      <p:pic>
        <p:nvPicPr>
          <p:cNvPr id="4" name="Picture Placeholder 3" descr="Figure 3-21 A sliding window protocol using selective repeat. &#10;&#10;This example illustrates a protocol where frames are accepted out of order; however, the packets are passed to the network layer in order. Slide 4 of 6."/>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584630" y="2355660"/>
            <a:ext cx="8171688" cy="1685544"/>
          </a:xfrm>
        </p:spPr>
      </p:pic>
    </p:spTree>
    <p:extLst>
      <p:ext uri="{BB962C8B-B14F-4D97-AF65-F5344CB8AC3E}">
        <p14:creationId xmlns:p14="http://schemas.microsoft.com/office/powerpoint/2010/main" val="211985086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(18 of 20)</a:t>
            </a:r>
          </a:p>
        </p:txBody>
      </p:sp>
      <p:sp>
        <p:nvSpPr>
          <p:cNvPr id="5" name="Text Placeholder 4"/>
          <p:cNvSpPr>
            <a:spLocks noGrp="1"/>
          </p:cNvSpPr>
          <p:nvPr>
            <p:ph type="body" idx="1"/>
          </p:nvPr>
        </p:nvSpPr>
        <p:spPr>
          <a:xfrm>
            <a:off x="555674" y="6069338"/>
            <a:ext cx="8229600" cy="386792"/>
          </a:xfrm>
        </p:spPr>
        <p:txBody>
          <a:bodyPr/>
          <a:lstStyle/>
          <a:p>
            <a:pPr algn="ctr"/>
            <a:r>
              <a:rPr lang="en-US" dirty="0"/>
              <a:t>A sliding window protocol using selective repeat … continued on the next slide</a:t>
            </a:r>
            <a:endParaRPr lang="en-US" altLang="en-US" dirty="0"/>
          </a:p>
        </p:txBody>
      </p:sp>
      <p:pic>
        <p:nvPicPr>
          <p:cNvPr id="4" name="Picture Placeholder 3" descr="Figure 3-21 A sliding window protocol using selective repeat. &#10;&#10;This example illustrates a protocol where frames are accepted out of order; however, the packets are passed to the network layer in order. Slide 5 of 6."/>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587678" y="1966344"/>
            <a:ext cx="8165592" cy="3432048"/>
          </a:xfrm>
        </p:spPr>
      </p:pic>
    </p:spTree>
    <p:extLst>
      <p:ext uri="{BB962C8B-B14F-4D97-AF65-F5344CB8AC3E}">
        <p14:creationId xmlns:p14="http://schemas.microsoft.com/office/powerpoint/2010/main" val="32824106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(19 of 20)</a:t>
            </a:r>
          </a:p>
        </p:txBody>
      </p:sp>
      <p:sp>
        <p:nvSpPr>
          <p:cNvPr id="5" name="Text Placeholder 4"/>
          <p:cNvSpPr>
            <a:spLocks noGrp="1"/>
          </p:cNvSpPr>
          <p:nvPr>
            <p:ph type="body" idx="1"/>
          </p:nvPr>
        </p:nvSpPr>
        <p:spPr>
          <a:xfrm>
            <a:off x="555674" y="6069338"/>
            <a:ext cx="8229600" cy="386792"/>
          </a:xfrm>
        </p:spPr>
        <p:txBody>
          <a:bodyPr/>
          <a:lstStyle/>
          <a:p>
            <a:pPr algn="ctr"/>
            <a:r>
              <a:rPr lang="en-US" dirty="0"/>
              <a:t>A sliding window protocol using selective repeat (end of code)</a:t>
            </a:r>
            <a:endParaRPr lang="en-US" altLang="en-US" dirty="0"/>
          </a:p>
        </p:txBody>
      </p:sp>
      <p:pic>
        <p:nvPicPr>
          <p:cNvPr id="4" name="Picture Placeholder 3" descr="Figure 3-21 A sliding window protocol using selective repeat. &#10;&#10;This example illustrates a protocol where frames are accepted out of order; however, the packets are passed to the network layer in order. Slide 6 of 6."/>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413004" y="2025506"/>
            <a:ext cx="8317992" cy="2935224"/>
          </a:xfrm>
        </p:spPr>
      </p:pic>
    </p:spTree>
    <p:extLst>
      <p:ext uri="{BB962C8B-B14F-4D97-AF65-F5344CB8AC3E}">
        <p14:creationId xmlns:p14="http://schemas.microsoft.com/office/powerpoint/2010/main" val="51728439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Link Protocols in Practice</a:t>
            </a:r>
          </a:p>
        </p:txBody>
      </p:sp>
      <p:sp>
        <p:nvSpPr>
          <p:cNvPr id="3" name="Text Placeholder 2"/>
          <p:cNvSpPr>
            <a:spLocks noGrp="1"/>
          </p:cNvSpPr>
          <p:nvPr>
            <p:ph type="body" idx="1"/>
          </p:nvPr>
        </p:nvSpPr>
        <p:spPr/>
        <p:txBody>
          <a:bodyPr/>
          <a:lstStyle/>
          <a:p>
            <a:r>
              <a:rPr lang="en-US" dirty="0"/>
              <a:t>Packet over SONET</a:t>
            </a:r>
          </a:p>
          <a:p>
            <a:r>
              <a:rPr lang="en-US" dirty="0"/>
              <a:t>ADSL (Asymmetric Digital Subscriber Loop)</a:t>
            </a:r>
          </a:p>
        </p:txBody>
      </p:sp>
    </p:spTree>
    <p:extLst>
      <p:ext uri="{BB962C8B-B14F-4D97-AF65-F5344CB8AC3E}">
        <p14:creationId xmlns:p14="http://schemas.microsoft.com/office/powerpoint/2010/main" val="2629800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Services Provided to The Network Layer</a:t>
            </a:r>
            <a:br>
              <a:rPr lang="en-US" dirty="0"/>
            </a:br>
            <a:r>
              <a:rPr lang="en-US" dirty="0"/>
              <a:t>(2 of 2)</a:t>
            </a:r>
          </a:p>
        </p:txBody>
      </p:sp>
      <p:sp>
        <p:nvSpPr>
          <p:cNvPr id="3" name="Text Placeholder 2"/>
          <p:cNvSpPr>
            <a:spLocks noGrp="1"/>
          </p:cNvSpPr>
          <p:nvPr>
            <p:ph type="body" idx="1"/>
          </p:nvPr>
        </p:nvSpPr>
        <p:spPr/>
        <p:txBody>
          <a:bodyPr/>
          <a:lstStyle/>
          <a:p>
            <a:r>
              <a:rPr lang="en-US" dirty="0"/>
              <a:t>Actual services vary from protocol to protocol</a:t>
            </a:r>
          </a:p>
          <a:p>
            <a:r>
              <a:rPr lang="en-US" dirty="0"/>
              <a:t>Three possible services</a:t>
            </a:r>
          </a:p>
          <a:p>
            <a:pPr lvl="1"/>
            <a:r>
              <a:rPr lang="en-US" dirty="0"/>
              <a:t>Unacknowledged connectionless service</a:t>
            </a:r>
          </a:p>
          <a:p>
            <a:pPr lvl="1"/>
            <a:r>
              <a:rPr lang="en-US" dirty="0"/>
              <a:t>Acknowledged connectionless service</a:t>
            </a:r>
          </a:p>
          <a:p>
            <a:pPr lvl="1"/>
            <a:r>
              <a:rPr lang="en-US" dirty="0"/>
              <a:t>Acknowledged connection-oriented service</a:t>
            </a:r>
          </a:p>
        </p:txBody>
      </p:sp>
    </p:spTree>
    <p:extLst>
      <p:ext uri="{BB962C8B-B14F-4D97-AF65-F5344CB8AC3E}">
        <p14:creationId xmlns:p14="http://schemas.microsoft.com/office/powerpoint/2010/main" val="332713079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Packet over SONET (1 of 4)</a:t>
            </a:r>
          </a:p>
        </p:txBody>
      </p:sp>
      <p:sp>
        <p:nvSpPr>
          <p:cNvPr id="5" name="Text Placeholder 4"/>
          <p:cNvSpPr>
            <a:spLocks noGrp="1"/>
          </p:cNvSpPr>
          <p:nvPr>
            <p:ph type="body" idx="1"/>
          </p:nvPr>
        </p:nvSpPr>
        <p:spPr/>
        <p:txBody>
          <a:bodyPr/>
          <a:lstStyle/>
          <a:p>
            <a:pPr algn="ctr"/>
            <a:r>
              <a:rPr lang="en-US" dirty="0"/>
              <a:t>Point-to-point protocol</a:t>
            </a:r>
          </a:p>
          <a:p>
            <a:pPr algn="ctr"/>
            <a:r>
              <a:rPr lang="en-US" dirty="0"/>
              <a:t>Packet over SONET. (a) A protocol stack. (b) Frame relationships.</a:t>
            </a:r>
            <a:endParaRPr lang="en-US" altLang="en-US" dirty="0"/>
          </a:p>
        </p:txBody>
      </p:sp>
      <p:pic>
        <p:nvPicPr>
          <p:cNvPr id="4" name="Picture Placeholder 3" descr="Figure 3-23. Packet over SONET. (a) A protocol stack. (b) Frame relationships."/>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95967" y="2511693"/>
            <a:ext cx="7752065" cy="1722681"/>
          </a:xfrm>
        </p:spPr>
      </p:pic>
    </p:spTree>
    <p:extLst>
      <p:ext uri="{BB962C8B-B14F-4D97-AF65-F5344CB8AC3E}">
        <p14:creationId xmlns:p14="http://schemas.microsoft.com/office/powerpoint/2010/main" val="228861802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Packet over SONET (2 of 4)</a:t>
            </a:r>
          </a:p>
        </p:txBody>
      </p:sp>
      <p:sp>
        <p:nvSpPr>
          <p:cNvPr id="3" name="Text Placeholder 2"/>
          <p:cNvSpPr>
            <a:spLocks noGrp="1"/>
          </p:cNvSpPr>
          <p:nvPr>
            <p:ph type="body" idx="1"/>
          </p:nvPr>
        </p:nvSpPr>
        <p:spPr/>
        <p:txBody>
          <a:bodyPr/>
          <a:lstStyle/>
          <a:p>
            <a:r>
              <a:rPr lang="en-US" dirty="0"/>
              <a:t>PPP (Point-to-Point Protocol) features</a:t>
            </a:r>
          </a:p>
          <a:p>
            <a:pPr lvl="1"/>
            <a:r>
              <a:rPr lang="en-US" altLang="en-US" dirty="0"/>
              <a:t>Separate packets, error detection</a:t>
            </a:r>
          </a:p>
          <a:p>
            <a:pPr lvl="1"/>
            <a:r>
              <a:rPr lang="en-US" altLang="en-US" dirty="0"/>
              <a:t>Link Control Protocol (LCP)</a:t>
            </a:r>
          </a:p>
          <a:p>
            <a:pPr lvl="1"/>
            <a:r>
              <a:rPr lang="en-US" altLang="en-US" dirty="0"/>
              <a:t>Network Control Protocol (NCP)</a:t>
            </a:r>
            <a:endParaRPr lang="en-US" dirty="0"/>
          </a:p>
        </p:txBody>
      </p:sp>
    </p:spTree>
    <p:extLst>
      <p:ext uri="{BB962C8B-B14F-4D97-AF65-F5344CB8AC3E}">
        <p14:creationId xmlns:p14="http://schemas.microsoft.com/office/powerpoint/2010/main" val="284367739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ADSL (1 of 2)</a:t>
            </a:r>
          </a:p>
        </p:txBody>
      </p:sp>
      <p:sp>
        <p:nvSpPr>
          <p:cNvPr id="5" name="Text Placeholder 4"/>
          <p:cNvSpPr>
            <a:spLocks noGrp="1"/>
          </p:cNvSpPr>
          <p:nvPr>
            <p:ph type="body" idx="1"/>
          </p:nvPr>
        </p:nvSpPr>
        <p:spPr/>
        <p:txBody>
          <a:bodyPr/>
          <a:lstStyle/>
          <a:p>
            <a:pPr algn="ctr"/>
            <a:r>
              <a:rPr lang="en-US" dirty="0"/>
              <a:t>ADSL protocol stacks</a:t>
            </a:r>
            <a:endParaRPr lang="en-US" altLang="en-US" dirty="0">
              <a:solidFill>
                <a:srgbClr val="FF0000"/>
              </a:solidFill>
            </a:endParaRPr>
          </a:p>
        </p:txBody>
      </p:sp>
      <p:pic>
        <p:nvPicPr>
          <p:cNvPr id="3" name="Picture Placeholder 2" descr="Figure 3-26 ADSL Protocol Stacks.&#10;&#10;This image illustrates the overall picture for the protocols and devices used with ADSL."/>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002630" y="2303151"/>
            <a:ext cx="7138739" cy="2238158"/>
          </a:xfrm>
        </p:spPr>
      </p:pic>
    </p:spTree>
    <p:extLst>
      <p:ext uri="{BB962C8B-B14F-4D97-AF65-F5344CB8AC3E}">
        <p14:creationId xmlns:p14="http://schemas.microsoft.com/office/powerpoint/2010/main" val="170460559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Framing (1 of 4)</a:t>
            </a:r>
          </a:p>
        </p:txBody>
      </p:sp>
      <p:sp>
        <p:nvSpPr>
          <p:cNvPr id="3" name="Text Placeholder 2"/>
          <p:cNvSpPr>
            <a:spLocks noGrp="1"/>
          </p:cNvSpPr>
          <p:nvPr>
            <p:ph type="body" idx="1"/>
          </p:nvPr>
        </p:nvSpPr>
        <p:spPr/>
        <p:txBody>
          <a:bodyPr/>
          <a:lstStyle/>
          <a:p>
            <a:r>
              <a:rPr lang="en-US" dirty="0"/>
              <a:t>Framing methods</a:t>
            </a:r>
          </a:p>
          <a:p>
            <a:pPr lvl="1"/>
            <a:r>
              <a:rPr lang="en-US" dirty="0"/>
              <a:t>Byte count</a:t>
            </a:r>
          </a:p>
          <a:p>
            <a:pPr lvl="1"/>
            <a:r>
              <a:rPr lang="en-US" dirty="0"/>
              <a:t>Flag bytes with byte stuffing</a:t>
            </a:r>
          </a:p>
          <a:p>
            <a:pPr lvl="1"/>
            <a:r>
              <a:rPr lang="en-US" dirty="0"/>
              <a:t>Flag bits with bit stuffing</a:t>
            </a:r>
          </a:p>
          <a:p>
            <a:pPr lvl="1"/>
            <a:r>
              <a:rPr lang="en-US" dirty="0"/>
              <a:t>Physical layer coding violations</a:t>
            </a:r>
          </a:p>
        </p:txBody>
      </p:sp>
    </p:spTree>
    <p:extLst>
      <p:ext uri="{BB962C8B-B14F-4D97-AF65-F5344CB8AC3E}">
        <p14:creationId xmlns:p14="http://schemas.microsoft.com/office/powerpoint/2010/main" val="3560182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Framing (2 of 4)</a:t>
            </a:r>
          </a:p>
        </p:txBody>
      </p:sp>
      <p:sp>
        <p:nvSpPr>
          <p:cNvPr id="5" name="Text Placeholder 4"/>
          <p:cNvSpPr>
            <a:spLocks noGrp="1"/>
          </p:cNvSpPr>
          <p:nvPr>
            <p:ph type="body" idx="1"/>
          </p:nvPr>
        </p:nvSpPr>
        <p:spPr/>
        <p:txBody>
          <a:bodyPr/>
          <a:lstStyle/>
          <a:p>
            <a:pPr algn="ctr"/>
            <a:r>
              <a:rPr lang="en-US" altLang="en-US" dirty="0"/>
              <a:t>A byte stream. (a) Without errors. (b) With one error.</a:t>
            </a:r>
          </a:p>
        </p:txBody>
      </p:sp>
      <p:pic>
        <p:nvPicPr>
          <p:cNvPr id="15" name="Picture Placeholder 14" descr="Figure 3-3. A byte stream. (a) Without errors. (b) With one erro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868680" y="1518635"/>
            <a:ext cx="7406640" cy="3757546"/>
          </a:xfrm>
        </p:spPr>
      </p:pic>
    </p:spTree>
    <p:extLst>
      <p:ext uri="{BB962C8B-B14F-4D97-AF65-F5344CB8AC3E}">
        <p14:creationId xmlns:p14="http://schemas.microsoft.com/office/powerpoint/2010/main" val="1255243886"/>
      </p:ext>
    </p:extLst>
  </p:cSld>
  <p:clrMapOvr>
    <a:masterClrMapping/>
  </p:clrMapOvr>
</p:sld>
</file>

<file path=ppt/theme/theme1.xml><?xml version="1.0" encoding="utf-8"?>
<a:theme xmlns:a="http://schemas.openxmlformats.org/drawingml/2006/main" name="508 Lecture">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Custom 1">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2501</Words>
  <Application>Microsoft Office PowerPoint</Application>
  <PresentationFormat>On-screen Show (4:3)</PresentationFormat>
  <Paragraphs>348</Paragraphs>
  <Slides>73</Slides>
  <Notes>59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73</vt:i4>
      </vt:variant>
    </vt:vector>
  </HeadingPairs>
  <TitlesOfParts>
    <vt:vector size="78" baseType="lpstr">
      <vt:lpstr>Arial</vt:lpstr>
      <vt:lpstr>Noto Sans Symbols</vt:lpstr>
      <vt:lpstr>Times New Roman</vt:lpstr>
      <vt:lpstr>Verdana</vt:lpstr>
      <vt:lpstr>508 Lecture</vt:lpstr>
      <vt:lpstr>PowerPoint Presentation</vt:lpstr>
      <vt:lpstr>Questions for you</vt:lpstr>
      <vt:lpstr>Data Link Layer Design Issues (1 of 2)</vt:lpstr>
      <vt:lpstr>Data Link Later Functions</vt:lpstr>
      <vt:lpstr>Data Link Layer Design Issues (2 of 2)</vt:lpstr>
      <vt:lpstr>Services Provided to The Network Layer (1 of 2)</vt:lpstr>
      <vt:lpstr>Services Provided to The Network Layer (2 of 2)</vt:lpstr>
      <vt:lpstr>Framing (1 of 4)</vt:lpstr>
      <vt:lpstr>Framing (2 of 4)</vt:lpstr>
      <vt:lpstr>Framing (3 of 4)</vt:lpstr>
      <vt:lpstr>Framing (4 of 4)</vt:lpstr>
      <vt:lpstr>Error Control</vt:lpstr>
      <vt:lpstr>Flow Control</vt:lpstr>
      <vt:lpstr>Error Detection and Correction</vt:lpstr>
      <vt:lpstr>Error-Correcting Codes (1 of 4)</vt:lpstr>
      <vt:lpstr>Error-Correcting Codes (2 of 4)</vt:lpstr>
      <vt:lpstr>Error-Correcting Codes (3 of 4)</vt:lpstr>
      <vt:lpstr>Error-Correcting Codes (4 of 4)</vt:lpstr>
      <vt:lpstr>Questions for you</vt:lpstr>
      <vt:lpstr>Error-Detecting Codes (1 of 3)</vt:lpstr>
      <vt:lpstr>Error-Detecting Codes (2 of 3)</vt:lpstr>
      <vt:lpstr>Error-Detecting Codes (3 of 3)</vt:lpstr>
      <vt:lpstr>Error-Detecting Codes (3 of 3)</vt:lpstr>
      <vt:lpstr>Elementary Data Link Protocols</vt:lpstr>
      <vt:lpstr>Initial Simplifying Assumptions (1 of 2)</vt:lpstr>
      <vt:lpstr>Initial Simplifying Assumptions (2 of 2)</vt:lpstr>
      <vt:lpstr>Basic Transmission And Receipt (1 of 6)</vt:lpstr>
      <vt:lpstr>Basic Transmission And Receipt (2 of 6)</vt:lpstr>
      <vt:lpstr>Basic Transmission And Receipt (3 of 6)</vt:lpstr>
      <vt:lpstr>Basic Transmission And Receipt (4 of 6)</vt:lpstr>
      <vt:lpstr>Basic Transmission And Receipt (5 of 6)</vt:lpstr>
      <vt:lpstr>Basic Transmission And Receipt (6 of 6)</vt:lpstr>
      <vt:lpstr>Simplex Link-Layer Protocols (1 of 10)</vt:lpstr>
      <vt:lpstr>Simplex Link-Layer Protocols (2 of 10)</vt:lpstr>
      <vt:lpstr>Simplex Link-Layer Protocols (3 of 10)</vt:lpstr>
      <vt:lpstr>Simplex Link-Layer Protocols (4 of 10)</vt:lpstr>
      <vt:lpstr>Simplex Link-Layer Protocols (5 of 10)</vt:lpstr>
      <vt:lpstr>Simplex Link-Layer Protocols (6 of 10)</vt:lpstr>
      <vt:lpstr>Simplex Link-Layer Protocols (7 of 10)</vt:lpstr>
      <vt:lpstr>PowerPoint Presentation</vt:lpstr>
      <vt:lpstr>Simplex Link-Layer Protocols (8 of 10)</vt:lpstr>
      <vt:lpstr>Simplex Link-Layer Protocols (9 of 10)</vt:lpstr>
      <vt:lpstr>Simplex Link-Layer Protocols (10 of 10)</vt:lpstr>
      <vt:lpstr>Questions for you</vt:lpstr>
      <vt:lpstr>Improving Efficiency</vt:lpstr>
      <vt:lpstr>Bidirectional Transmission, Multiple Frames in Flight (1 of 3)</vt:lpstr>
      <vt:lpstr>Bidirectional Transmission, Multiple Frames in Flight (2 of 3)</vt:lpstr>
      <vt:lpstr>Bidirectional Transmission, Multiple Frames in Flight (3 of 3)</vt:lpstr>
      <vt:lpstr>Examples (1 of 20)</vt:lpstr>
      <vt:lpstr>Examples (2 of 20)</vt:lpstr>
      <vt:lpstr>Examples (3 of 20)</vt:lpstr>
      <vt:lpstr>Examples (4 of 20)</vt:lpstr>
      <vt:lpstr>Examples (5 of 20)</vt:lpstr>
      <vt:lpstr>Questions for you</vt:lpstr>
      <vt:lpstr>Examples (6 of 20)</vt:lpstr>
      <vt:lpstr>Examples (7 of 20)</vt:lpstr>
      <vt:lpstr>Examples (8 of 20)</vt:lpstr>
      <vt:lpstr>Examples (9 of 20)</vt:lpstr>
      <vt:lpstr>Examples (10 of 20)</vt:lpstr>
      <vt:lpstr>Examples (11 of 20)</vt:lpstr>
      <vt:lpstr>Examples (12 of 20)</vt:lpstr>
      <vt:lpstr>Examples (13 of 20)</vt:lpstr>
      <vt:lpstr>Examples (14 of 20)</vt:lpstr>
      <vt:lpstr>Examples (15 of 20)</vt:lpstr>
      <vt:lpstr>Examples (16 of 20)</vt:lpstr>
      <vt:lpstr>Examples (17 of 20)</vt:lpstr>
      <vt:lpstr>Examples (18 of 20)</vt:lpstr>
      <vt:lpstr>Examples (19 of 20)</vt:lpstr>
      <vt:lpstr>Data Link Protocols in Practice</vt:lpstr>
      <vt:lpstr>Packet over SONET (1 of 4)</vt:lpstr>
      <vt:lpstr>Packet over SONET (2 of 4)</vt:lpstr>
      <vt:lpstr>ADSL (1 of 2)</vt:lpstr>
      <vt:lpstr>Copyright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cp:lastModifiedBy/>
  <cp:revision>1</cp:revision>
  <dcterms:modified xsi:type="dcterms:W3CDTF">2023-09-27T06:09:40Z</dcterms:modified>
</cp:coreProperties>
</file>